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83" r:id="rId3"/>
    <p:sldId id="268" r:id="rId4"/>
    <p:sldId id="282" r:id="rId5"/>
    <p:sldId id="284" r:id="rId6"/>
    <p:sldId id="280" r:id="rId7"/>
    <p:sldId id="281" r:id="rId8"/>
    <p:sldId id="269" r:id="rId9"/>
    <p:sldId id="270" r:id="rId10"/>
    <p:sldId id="285" r:id="rId11"/>
    <p:sldId id="256" r:id="rId12"/>
    <p:sldId id="258" r:id="rId13"/>
    <p:sldId id="257" r:id="rId14"/>
    <p:sldId id="271" r:id="rId15"/>
    <p:sldId id="273" r:id="rId16"/>
    <p:sldId id="275" r:id="rId17"/>
    <p:sldId id="276" r:id="rId18"/>
    <p:sldId id="286" r:id="rId19"/>
    <p:sldId id="278"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8AA1"/>
    <a:srgbClr val="7061A7"/>
    <a:srgbClr val="6661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5" autoAdjust="0"/>
    <p:restoredTop sz="94660"/>
  </p:normalViewPr>
  <p:slideViewPr>
    <p:cSldViewPr snapToGrid="0">
      <p:cViewPr varScale="1">
        <p:scale>
          <a:sx n="71" d="100"/>
          <a:sy n="71" d="100"/>
        </p:scale>
        <p:origin x="72" y="3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55FAA8-5902-4F80-88AF-081895F3472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26D253F-626C-4004-B82F-EEE32EC4F7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DFC37E2-1195-4A66-BA19-0AC94884E5F6}"/>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5" name="Segnaposto piè di pagina 4">
            <a:extLst>
              <a:ext uri="{FF2B5EF4-FFF2-40B4-BE49-F238E27FC236}">
                <a16:creationId xmlns:a16="http://schemas.microsoft.com/office/drawing/2014/main" id="{4D25DBDC-98C2-4A9F-A9E1-730D73629B0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26B7799-BACC-4941-A8C8-C5A3076E42B9}"/>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856391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970BCD-C9B5-42E9-8E5B-4797A0037B2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9400495-B5BA-4E66-BC38-B56FE53ED68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E66FC1A-3535-4B3C-82C4-7E17FE7D4C23}"/>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5" name="Segnaposto piè di pagina 4">
            <a:extLst>
              <a:ext uri="{FF2B5EF4-FFF2-40B4-BE49-F238E27FC236}">
                <a16:creationId xmlns:a16="http://schemas.microsoft.com/office/drawing/2014/main" id="{7FA7B4C9-E58C-4375-9A9A-7DD45623211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68E402C-6776-4FCC-9064-79075CC558A3}"/>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151028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2F652C0-54CC-4DAA-8CB0-19835EE0FDB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25D2316-41FA-4A9A-AFA6-446BB7024655}"/>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426876-B1E1-4ED3-AEE1-081EC7A8D9E8}"/>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5" name="Segnaposto piè di pagina 4">
            <a:extLst>
              <a:ext uri="{FF2B5EF4-FFF2-40B4-BE49-F238E27FC236}">
                <a16:creationId xmlns:a16="http://schemas.microsoft.com/office/drawing/2014/main" id="{CFFC54AB-8234-43F4-B277-23513FE5A5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1D31D9-D12D-4FA8-A4D9-642ED56CADC7}"/>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184942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1D2D3E-C786-408A-89E9-90ACFBDF3C6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EF2D8E4-FC78-4E4F-94CA-1DF1675A511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FE7A94-B848-4208-9174-C15E103F44AA}"/>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5" name="Segnaposto piè di pagina 4">
            <a:extLst>
              <a:ext uri="{FF2B5EF4-FFF2-40B4-BE49-F238E27FC236}">
                <a16:creationId xmlns:a16="http://schemas.microsoft.com/office/drawing/2014/main" id="{2D1AE504-4316-4ECE-B7EF-74DA9DA755B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5D3945E-CB66-45B7-BCC0-92144FE4644D}"/>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603573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3C6DFD-B9CD-44E8-B765-2D2976E4EA5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5A93D2-696E-4E32-976F-8255397336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6C1615C-AC46-4EAC-BAA0-F2A53AA5C4A1}"/>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5" name="Segnaposto piè di pagina 4">
            <a:extLst>
              <a:ext uri="{FF2B5EF4-FFF2-40B4-BE49-F238E27FC236}">
                <a16:creationId xmlns:a16="http://schemas.microsoft.com/office/drawing/2014/main" id="{CD3C4042-4801-4E68-B6FC-10CC68F03E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9BA672E-29CE-4013-A4F0-D903190F1B7F}"/>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1116798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A44184-0F8C-422D-B034-0594119D31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631D39E-A2A9-4B03-9CC0-CF04E58F087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7E7F756-3E71-482B-A181-4A47D37C7B9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BD049FE-3D35-4E24-9838-78AE9A9C441F}"/>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6" name="Segnaposto piè di pagina 5">
            <a:extLst>
              <a:ext uri="{FF2B5EF4-FFF2-40B4-BE49-F238E27FC236}">
                <a16:creationId xmlns:a16="http://schemas.microsoft.com/office/drawing/2014/main" id="{962FD4D2-6923-4B88-81DE-ABE7E04FC11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3B54F5A-5CA7-4A6A-AC90-5DFF2E4B0515}"/>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174400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FFC6AB-0F6E-48B7-A174-63CB95F73C5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0CF0592-5B16-49CD-A7AA-23B5ABB213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C186E3E-7633-4D73-A06F-56D3773CACC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4810170-CBC2-4364-B791-8111454744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36F33FD-A74D-462B-B949-90312456768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412AE5D-BE51-4BA1-951E-BF84B28103E0}"/>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8" name="Segnaposto piè di pagina 7">
            <a:extLst>
              <a:ext uri="{FF2B5EF4-FFF2-40B4-BE49-F238E27FC236}">
                <a16:creationId xmlns:a16="http://schemas.microsoft.com/office/drawing/2014/main" id="{8CCCB67A-C4CE-49D4-8402-429E41AF790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3A2E812-A60A-426A-BDD4-9988F6907B40}"/>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429032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0483CD-3D5C-44A4-948D-41C9F07A494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AE7F295-3964-480A-AA97-8B7020C32C87}"/>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4" name="Segnaposto piè di pagina 3">
            <a:extLst>
              <a:ext uri="{FF2B5EF4-FFF2-40B4-BE49-F238E27FC236}">
                <a16:creationId xmlns:a16="http://schemas.microsoft.com/office/drawing/2014/main" id="{0BBC7452-AE55-43AA-89EB-E51F6FDEDB8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5EF921F-83CE-474B-AF31-FEF4A581E570}"/>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2035061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C699C88-1414-400A-8D2E-9C80274DCE5D}"/>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3" name="Segnaposto piè di pagina 2">
            <a:extLst>
              <a:ext uri="{FF2B5EF4-FFF2-40B4-BE49-F238E27FC236}">
                <a16:creationId xmlns:a16="http://schemas.microsoft.com/office/drawing/2014/main" id="{1FBE7022-1C8E-4F48-9151-C305E26EEDF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D776D7A-C358-4B04-8DA1-9DE4E9B21197}"/>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415595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240F15-ACEE-4309-B381-89249269403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692BDF2-BFE1-417B-A6EA-0E13EC9B4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3EEE85C-6A59-466A-80D2-C2404A827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36AF3D6-79DE-4651-829E-E537742EDB72}"/>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6" name="Segnaposto piè di pagina 5">
            <a:extLst>
              <a:ext uri="{FF2B5EF4-FFF2-40B4-BE49-F238E27FC236}">
                <a16:creationId xmlns:a16="http://schemas.microsoft.com/office/drawing/2014/main" id="{AB7F802E-1B18-43AB-B485-6C619F3BE3C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BA28B7C-28A9-4695-8880-8F44188D54EC}"/>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130880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ED85AE-A879-4186-BFB3-874BC22B3B3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8892EC8-1956-45DB-B77F-8102A64EA2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65140AB-0A23-4CDD-B224-F953F25E97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9ABD593-45B6-42B6-A3C3-94995D2B0251}"/>
              </a:ext>
            </a:extLst>
          </p:cNvPr>
          <p:cNvSpPr>
            <a:spLocks noGrp="1"/>
          </p:cNvSpPr>
          <p:nvPr>
            <p:ph type="dt" sz="half" idx="10"/>
          </p:nvPr>
        </p:nvSpPr>
        <p:spPr/>
        <p:txBody>
          <a:bodyPr/>
          <a:lstStyle/>
          <a:p>
            <a:fld id="{5F5ADD92-7450-4937-B4ED-6841F5E597F2}" type="datetimeFigureOut">
              <a:rPr lang="it-IT" smtClean="0"/>
              <a:t>11/04/2025</a:t>
            </a:fld>
            <a:endParaRPr lang="it-IT"/>
          </a:p>
        </p:txBody>
      </p:sp>
      <p:sp>
        <p:nvSpPr>
          <p:cNvPr id="6" name="Segnaposto piè di pagina 5">
            <a:extLst>
              <a:ext uri="{FF2B5EF4-FFF2-40B4-BE49-F238E27FC236}">
                <a16:creationId xmlns:a16="http://schemas.microsoft.com/office/drawing/2014/main" id="{D1298026-7145-4FAC-B32C-59DA5EC132D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7152EF1-EF75-4FE4-B9C9-AA229E0DFB4A}"/>
              </a:ext>
            </a:extLst>
          </p:cNvPr>
          <p:cNvSpPr>
            <a:spLocks noGrp="1"/>
          </p:cNvSpPr>
          <p:nvPr>
            <p:ph type="sldNum" sz="quarter" idx="12"/>
          </p:nvPr>
        </p:nvSpPr>
        <p:spPr/>
        <p:txBody>
          <a:bodyPr/>
          <a:lstStyle/>
          <a:p>
            <a:fld id="{BDC24DE4-BFF5-4364-8BE4-E7505CE17F18}" type="slidenum">
              <a:rPr lang="it-IT" smtClean="0"/>
              <a:t>‹N›</a:t>
            </a:fld>
            <a:endParaRPr lang="it-IT"/>
          </a:p>
        </p:txBody>
      </p:sp>
    </p:spTree>
    <p:extLst>
      <p:ext uri="{BB962C8B-B14F-4D97-AF65-F5344CB8AC3E}">
        <p14:creationId xmlns:p14="http://schemas.microsoft.com/office/powerpoint/2010/main" val="1319447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94C9EAF-1E40-4531-BE5E-ACB6DA3DC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C3BC57F-FA05-468D-B9D3-6DC16A030F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C280323-89B5-44E9-9434-302005211A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5ADD92-7450-4937-B4ED-6841F5E597F2}" type="datetimeFigureOut">
              <a:rPr lang="it-IT" smtClean="0"/>
              <a:t>11/04/2025</a:t>
            </a:fld>
            <a:endParaRPr lang="it-IT"/>
          </a:p>
        </p:txBody>
      </p:sp>
      <p:sp>
        <p:nvSpPr>
          <p:cNvPr id="5" name="Segnaposto piè di pagina 4">
            <a:extLst>
              <a:ext uri="{FF2B5EF4-FFF2-40B4-BE49-F238E27FC236}">
                <a16:creationId xmlns:a16="http://schemas.microsoft.com/office/drawing/2014/main" id="{7FEF16A0-8706-42F7-AD8A-86213BAE92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B1A9F36-5DED-4777-884F-4C7F5B172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24DE4-BFF5-4364-8BE4-E7505CE17F18}" type="slidenum">
              <a:rPr lang="it-IT" smtClean="0"/>
              <a:t>‹N›</a:t>
            </a:fld>
            <a:endParaRPr lang="it-IT"/>
          </a:p>
        </p:txBody>
      </p:sp>
    </p:spTree>
    <p:extLst>
      <p:ext uri="{BB962C8B-B14F-4D97-AF65-F5344CB8AC3E}">
        <p14:creationId xmlns:p14="http://schemas.microsoft.com/office/powerpoint/2010/main" val="3338786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CC3FBFD-A47C-4D71-3BB7-46E3FC828FC8}"/>
              </a:ext>
            </a:extLst>
          </p:cNvPr>
          <p:cNvPicPr>
            <a:picLocks noChangeAspect="1"/>
          </p:cNvPicPr>
          <p:nvPr/>
        </p:nvPicPr>
        <p:blipFill>
          <a:blip r:embed="rId2"/>
          <a:srcRect l="-1" r="1099"/>
          <a:stretch/>
        </p:blipFill>
        <p:spPr>
          <a:xfrm>
            <a:off x="2969111" y="510287"/>
            <a:ext cx="6099585" cy="6046630"/>
          </a:xfrm>
          <a:prstGeom prst="rect">
            <a:avLst/>
          </a:prstGeom>
        </p:spPr>
      </p:pic>
    </p:spTree>
    <p:extLst>
      <p:ext uri="{BB962C8B-B14F-4D97-AF65-F5344CB8AC3E}">
        <p14:creationId xmlns:p14="http://schemas.microsoft.com/office/powerpoint/2010/main" val="616860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54862A-815C-8D59-3FB3-2CE0136454AE}"/>
              </a:ext>
            </a:extLst>
          </p:cNvPr>
          <p:cNvSpPr>
            <a:spLocks noGrp="1"/>
          </p:cNvSpPr>
          <p:nvPr>
            <p:ph type="title"/>
          </p:nvPr>
        </p:nvSpPr>
        <p:spPr/>
        <p:txBody>
          <a:bodyPr>
            <a:normAutofit/>
          </a:bodyPr>
          <a:lstStyle/>
          <a:p>
            <a:pPr algn="ctr"/>
            <a:r>
              <a:rPr lang="fr-FR" sz="3200" b="0" i="0" dirty="0">
                <a:solidFill>
                  <a:schemeClr val="bg1"/>
                </a:solidFill>
                <a:effectLst/>
                <a:latin typeface="Google Sans"/>
              </a:rPr>
              <a:t>Jacques Boucher de Crèvecœur de Perthes (1788-1868)</a:t>
            </a:r>
            <a:endParaRPr lang="it-IT" sz="3200" dirty="0">
              <a:solidFill>
                <a:schemeClr val="bg1"/>
              </a:solidFill>
            </a:endParaRPr>
          </a:p>
        </p:txBody>
      </p:sp>
      <p:pic>
        <p:nvPicPr>
          <p:cNvPr id="3074" name="Picture 2" descr="Jacques Boucher de Crèvecœur de Perthes - Wikipedia">
            <a:extLst>
              <a:ext uri="{FF2B5EF4-FFF2-40B4-BE49-F238E27FC236}">
                <a16:creationId xmlns:a16="http://schemas.microsoft.com/office/drawing/2014/main" id="{48315C7F-2673-14C5-B59B-50E631029E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493" y="1825624"/>
            <a:ext cx="3885745" cy="4747895"/>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Minerale, roccia, Utensile di pietra, pallasiti&#10;&#10;Il contenuto generato dall'IA potrebbe non essere corretto.">
            <a:extLst>
              <a:ext uri="{FF2B5EF4-FFF2-40B4-BE49-F238E27FC236}">
                <a16:creationId xmlns:a16="http://schemas.microsoft.com/office/drawing/2014/main" id="{58E581E2-B088-30B4-F654-C9E9B4A7D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133" y="2202122"/>
            <a:ext cx="6560036" cy="3537274"/>
          </a:xfrm>
          <a:prstGeom prst="rect">
            <a:avLst/>
          </a:prstGeom>
        </p:spPr>
      </p:pic>
    </p:spTree>
    <p:extLst>
      <p:ext uri="{BB962C8B-B14F-4D97-AF65-F5344CB8AC3E}">
        <p14:creationId xmlns:p14="http://schemas.microsoft.com/office/powerpoint/2010/main" val="3570975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CD62DA2-AD22-44DC-BE5D-1F8F1E79FD55}"/>
              </a:ext>
            </a:extLst>
          </p:cNvPr>
          <p:cNvSpPr>
            <a:spLocks noGrp="1"/>
          </p:cNvSpPr>
          <p:nvPr>
            <p:ph type="title"/>
          </p:nvPr>
        </p:nvSpPr>
        <p:spPr>
          <a:xfrm>
            <a:off x="690880" y="1"/>
            <a:ext cx="10662920" cy="985519"/>
          </a:xfrm>
        </p:spPr>
        <p:txBody>
          <a:bodyPr>
            <a:normAutofit/>
          </a:bodyPr>
          <a:lstStyle/>
          <a:p>
            <a:pPr algn="ctr"/>
            <a:r>
              <a:rPr lang="it-IT" sz="3200" b="1" dirty="0">
                <a:solidFill>
                  <a:schemeClr val="bg1"/>
                </a:solidFill>
              </a:rPr>
              <a:t>Lettera al Sindaco di Modena Carlo Sandonnini</a:t>
            </a:r>
            <a:br>
              <a:rPr lang="it-IT" sz="3200" b="1" dirty="0">
                <a:solidFill>
                  <a:schemeClr val="bg1"/>
                </a:solidFill>
              </a:rPr>
            </a:br>
            <a:r>
              <a:rPr lang="it-IT" sz="3200" b="1" dirty="0">
                <a:solidFill>
                  <a:schemeClr val="bg1"/>
                </a:solidFill>
              </a:rPr>
              <a:t>12 luglio 1863</a:t>
            </a:r>
          </a:p>
        </p:txBody>
      </p:sp>
      <p:sp>
        <p:nvSpPr>
          <p:cNvPr id="5" name="Segnaposto contenuto 4">
            <a:extLst>
              <a:ext uri="{FF2B5EF4-FFF2-40B4-BE49-F238E27FC236}">
                <a16:creationId xmlns:a16="http://schemas.microsoft.com/office/drawing/2014/main" id="{4230CFE4-37B0-4988-A181-CC74A0D16625}"/>
              </a:ext>
            </a:extLst>
          </p:cNvPr>
          <p:cNvSpPr>
            <a:spLocks noGrp="1"/>
          </p:cNvSpPr>
          <p:nvPr>
            <p:ph idx="1"/>
          </p:nvPr>
        </p:nvSpPr>
        <p:spPr>
          <a:xfrm>
            <a:off x="0" y="1065125"/>
            <a:ext cx="12192000" cy="5457595"/>
          </a:xfrm>
        </p:spPr>
        <p:txBody>
          <a:bodyPr>
            <a:normAutofit fontScale="62500" lnSpcReduction="20000"/>
          </a:bodyPr>
          <a:lstStyle/>
          <a:p>
            <a:pPr marL="0" indent="0">
              <a:lnSpc>
                <a:spcPct val="107000"/>
              </a:lnSpc>
              <a:spcAft>
                <a:spcPts val="800"/>
              </a:spcAft>
              <a:buNone/>
            </a:pPr>
            <a:r>
              <a:rPr lang="it-IT" sz="4000" i="1" dirty="0">
                <a:solidFill>
                  <a:schemeClr val="bg1"/>
                </a:solidFill>
                <a:effectLst/>
                <a:ea typeface="Calibri" panose="020F0502020204030204" pitchFamily="34" charset="0"/>
                <a:cs typeface="Times New Roman" panose="02020603050405020304" pitchFamily="18" charset="0"/>
              </a:rPr>
              <a:t>Illustrissimo Signore, </a:t>
            </a:r>
            <a:endParaRPr lang="it-IT" sz="4000" dirty="0">
              <a:solidFill>
                <a:schemeClr val="bg1"/>
              </a:solidFill>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it-IT" sz="4000" i="1" dirty="0">
                <a:solidFill>
                  <a:schemeClr val="bg1"/>
                </a:solidFill>
                <a:effectLst/>
                <a:ea typeface="Calibri" panose="020F0502020204030204" pitchFamily="34" charset="0"/>
                <a:cs typeface="Times New Roman" panose="02020603050405020304" pitchFamily="18" charset="0"/>
              </a:rPr>
              <a:t>Negli ultimi anni le terremare e le torbiere hanno destato dappertutto sommo interesse, e in diverse parti d’Italia si fanno degli scavi per trovare gli avanzi organici e gli arnesi delle più antiche generazioni che popolavano una data provincia. Per citare un esempio assai noto mi permetto di accennare agli scavi fatti con buon successo a Parma dai Sig.ri Prof. Pigorini e Strobel. Sarebbe di sommo interesse il fare anche nel Modenese simili scavi, tanto più che in scavi fatti con altro fine furono già trovati diversi oggetti antichi, per cui si può aspettarsi un buon successo, quando gli scavi fossero diretti unicamente allo scopo sopra accennato. Egli è perciò che il sottoscritto si rivolge alla </a:t>
            </a:r>
            <a:r>
              <a:rPr lang="it-IT" sz="4000" i="1" dirty="0" err="1">
                <a:solidFill>
                  <a:schemeClr val="bg1"/>
                </a:solidFill>
                <a:effectLst/>
                <a:ea typeface="Calibri" panose="020F0502020204030204" pitchFamily="34" charset="0"/>
                <a:cs typeface="Times New Roman" panose="02020603050405020304" pitchFamily="18" charset="0"/>
              </a:rPr>
              <a:t>Sign</a:t>
            </a:r>
            <a:r>
              <a:rPr lang="it-IT" sz="4000" i="1" dirty="0">
                <a:solidFill>
                  <a:schemeClr val="bg1"/>
                </a:solidFill>
                <a:effectLst/>
                <a:ea typeface="Calibri" panose="020F0502020204030204" pitchFamily="34" charset="0"/>
                <a:cs typeface="Times New Roman" panose="02020603050405020304" pitchFamily="18" charset="0"/>
              </a:rPr>
              <a:t>. V. Ill.ma con preghiera di accordargli un piccolo fondo per fare anche nel Modenese degli scavi nelle terremare e torbiere.</a:t>
            </a:r>
            <a:endParaRPr lang="it-IT" sz="4000" dirty="0">
              <a:solidFill>
                <a:schemeClr val="bg1"/>
              </a:solidFill>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it-IT" sz="4000" i="1" dirty="0">
                <a:solidFill>
                  <a:schemeClr val="bg1"/>
                </a:solidFill>
                <a:effectLst/>
                <a:ea typeface="Calibri" panose="020F0502020204030204" pitchFamily="34" charset="0"/>
                <a:cs typeface="Times New Roman" panose="02020603050405020304" pitchFamily="18" charset="0"/>
              </a:rPr>
              <a:t> Ho l’onore di dirmi con la massima stima della S. V. Ill.ma</a:t>
            </a:r>
            <a:endParaRPr lang="it-IT" sz="4000" dirty="0">
              <a:solidFill>
                <a:schemeClr val="bg1"/>
              </a:solidFill>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it-IT" sz="4000" i="1" dirty="0">
                <a:solidFill>
                  <a:schemeClr val="bg1"/>
                </a:solidFill>
                <a:effectLst/>
                <a:ea typeface="Calibri" panose="020F0502020204030204" pitchFamily="34" charset="0"/>
                <a:cs typeface="Times New Roman" panose="02020603050405020304" pitchFamily="18" charset="0"/>
              </a:rPr>
              <a:t>Devotissimo servo</a:t>
            </a:r>
            <a:endParaRPr lang="it-IT" sz="4000" dirty="0">
              <a:solidFill>
                <a:schemeClr val="bg1"/>
              </a:solidFill>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it-IT" sz="4000" i="1" dirty="0">
                <a:solidFill>
                  <a:schemeClr val="bg1"/>
                </a:solidFill>
                <a:effectLst/>
                <a:ea typeface="Calibri" panose="020F0502020204030204" pitchFamily="34" charset="0"/>
                <a:cs typeface="Times New Roman" panose="02020603050405020304" pitchFamily="18" charset="0"/>
              </a:rPr>
              <a:t> Prof. Giovanni Canestrini</a:t>
            </a:r>
            <a:endParaRPr lang="it-IT" sz="4000" dirty="0">
              <a:solidFill>
                <a:schemeClr val="bg1"/>
              </a:solidFill>
              <a:effectLst/>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386982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pic>
        <p:nvPicPr>
          <p:cNvPr id="9" name="Segnaposto contenuto 8" descr="Immagine che contiene volando, esterni, giorno&#10;&#10;Descrizione generata automaticamente">
            <a:extLst>
              <a:ext uri="{FF2B5EF4-FFF2-40B4-BE49-F238E27FC236}">
                <a16:creationId xmlns:a16="http://schemas.microsoft.com/office/drawing/2014/main" id="{DB821342-C386-476E-BE37-95DF56289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7966" y="-8317"/>
            <a:ext cx="5345511" cy="6858000"/>
          </a:xfrm>
        </p:spPr>
      </p:pic>
      <p:sp>
        <p:nvSpPr>
          <p:cNvPr id="10" name="CasellaDiTesto 9">
            <a:extLst>
              <a:ext uri="{FF2B5EF4-FFF2-40B4-BE49-F238E27FC236}">
                <a16:creationId xmlns:a16="http://schemas.microsoft.com/office/drawing/2014/main" id="{1E282EEA-955C-4EE3-9C04-AA40FBABD85F}"/>
              </a:ext>
            </a:extLst>
          </p:cNvPr>
          <p:cNvSpPr txBox="1"/>
          <p:nvPr/>
        </p:nvSpPr>
        <p:spPr>
          <a:xfrm>
            <a:off x="9591040" y="1503680"/>
            <a:ext cx="1432560" cy="369332"/>
          </a:xfrm>
          <a:prstGeom prst="rect">
            <a:avLst/>
          </a:prstGeom>
          <a:noFill/>
        </p:spPr>
        <p:txBody>
          <a:bodyPr wrap="square" rtlCol="0">
            <a:spAutoFit/>
          </a:bodyPr>
          <a:lstStyle/>
          <a:p>
            <a:r>
              <a:rPr lang="it-IT" dirty="0"/>
              <a:t>Modena</a:t>
            </a:r>
          </a:p>
        </p:txBody>
      </p:sp>
      <p:pic>
        <p:nvPicPr>
          <p:cNvPr id="12" name="Immagine 11">
            <a:extLst>
              <a:ext uri="{FF2B5EF4-FFF2-40B4-BE49-F238E27FC236}">
                <a16:creationId xmlns:a16="http://schemas.microsoft.com/office/drawing/2014/main" id="{25ECBED6-D618-4B96-BEBC-9157A204A13B}"/>
              </a:ext>
            </a:extLst>
          </p:cNvPr>
          <p:cNvPicPr>
            <a:picLocks noChangeAspect="1"/>
          </p:cNvPicPr>
          <p:nvPr/>
        </p:nvPicPr>
        <p:blipFill>
          <a:blip r:embed="rId3"/>
          <a:stretch>
            <a:fillRect/>
          </a:stretch>
        </p:blipFill>
        <p:spPr>
          <a:xfrm>
            <a:off x="142240" y="1260786"/>
            <a:ext cx="3912158" cy="5585203"/>
          </a:xfrm>
          <a:prstGeom prst="rect">
            <a:avLst/>
          </a:prstGeom>
        </p:spPr>
      </p:pic>
      <p:sp>
        <p:nvSpPr>
          <p:cNvPr id="13" name="Ovale 12">
            <a:extLst>
              <a:ext uri="{FF2B5EF4-FFF2-40B4-BE49-F238E27FC236}">
                <a16:creationId xmlns:a16="http://schemas.microsoft.com/office/drawing/2014/main" id="{CBBBB0BF-6BBA-409D-BA4F-18D28E4CF44B}"/>
              </a:ext>
            </a:extLst>
          </p:cNvPr>
          <p:cNvSpPr/>
          <p:nvPr/>
        </p:nvSpPr>
        <p:spPr>
          <a:xfrm>
            <a:off x="4937760" y="782320"/>
            <a:ext cx="336629" cy="30664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itolo 15">
            <a:extLst>
              <a:ext uri="{FF2B5EF4-FFF2-40B4-BE49-F238E27FC236}">
                <a16:creationId xmlns:a16="http://schemas.microsoft.com/office/drawing/2014/main" id="{E47E9684-0E42-40FA-AB51-9E87D389CCA4}"/>
              </a:ext>
            </a:extLst>
          </p:cNvPr>
          <p:cNvSpPr>
            <a:spLocks noGrp="1"/>
          </p:cNvSpPr>
          <p:nvPr>
            <p:ph type="title"/>
          </p:nvPr>
        </p:nvSpPr>
        <p:spPr>
          <a:xfrm>
            <a:off x="4954386" y="1480590"/>
            <a:ext cx="336629" cy="3066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endParaRPr lang="it-IT" dirty="0"/>
          </a:p>
        </p:txBody>
      </p:sp>
      <p:sp>
        <p:nvSpPr>
          <p:cNvPr id="21" name="Stella a 5 punte 20">
            <a:extLst>
              <a:ext uri="{FF2B5EF4-FFF2-40B4-BE49-F238E27FC236}">
                <a16:creationId xmlns:a16="http://schemas.microsoft.com/office/drawing/2014/main" id="{CCEC7E9E-2E18-406B-BEE6-B1E8BEB76216}"/>
              </a:ext>
            </a:extLst>
          </p:cNvPr>
          <p:cNvSpPr/>
          <p:nvPr/>
        </p:nvSpPr>
        <p:spPr>
          <a:xfrm>
            <a:off x="8952807" y="2128059"/>
            <a:ext cx="249383" cy="17456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Stella a 5 punte 21">
            <a:extLst>
              <a:ext uri="{FF2B5EF4-FFF2-40B4-BE49-F238E27FC236}">
                <a16:creationId xmlns:a16="http://schemas.microsoft.com/office/drawing/2014/main" id="{06218383-39BE-47A6-94F7-9AFCC9BBEE87}"/>
              </a:ext>
            </a:extLst>
          </p:cNvPr>
          <p:cNvSpPr/>
          <p:nvPr/>
        </p:nvSpPr>
        <p:spPr>
          <a:xfrm>
            <a:off x="10277303" y="775856"/>
            <a:ext cx="249383" cy="17456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Stella a 5 punte 22">
            <a:extLst>
              <a:ext uri="{FF2B5EF4-FFF2-40B4-BE49-F238E27FC236}">
                <a16:creationId xmlns:a16="http://schemas.microsoft.com/office/drawing/2014/main" id="{F10325B8-74FA-4127-8D38-878C93FF6FEE}"/>
              </a:ext>
            </a:extLst>
          </p:cNvPr>
          <p:cNvSpPr/>
          <p:nvPr/>
        </p:nvSpPr>
        <p:spPr>
          <a:xfrm>
            <a:off x="8398626" y="2812472"/>
            <a:ext cx="249383" cy="17456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Stella a 5 punte 23">
            <a:extLst>
              <a:ext uri="{FF2B5EF4-FFF2-40B4-BE49-F238E27FC236}">
                <a16:creationId xmlns:a16="http://schemas.microsoft.com/office/drawing/2014/main" id="{F010EAD4-E619-43D9-B30F-613380F8EF21}"/>
              </a:ext>
            </a:extLst>
          </p:cNvPr>
          <p:cNvSpPr/>
          <p:nvPr/>
        </p:nvSpPr>
        <p:spPr>
          <a:xfrm>
            <a:off x="9831182" y="3530132"/>
            <a:ext cx="249383" cy="17456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tella a 5 punte 24">
            <a:extLst>
              <a:ext uri="{FF2B5EF4-FFF2-40B4-BE49-F238E27FC236}">
                <a16:creationId xmlns:a16="http://schemas.microsoft.com/office/drawing/2014/main" id="{B42A24C3-CCAE-4F84-9E98-0F2F32ED9D22}"/>
              </a:ext>
            </a:extLst>
          </p:cNvPr>
          <p:cNvSpPr/>
          <p:nvPr/>
        </p:nvSpPr>
        <p:spPr>
          <a:xfrm>
            <a:off x="8844739" y="4871252"/>
            <a:ext cx="249383" cy="17456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Stella a 5 punte 25">
            <a:extLst>
              <a:ext uri="{FF2B5EF4-FFF2-40B4-BE49-F238E27FC236}">
                <a16:creationId xmlns:a16="http://schemas.microsoft.com/office/drawing/2014/main" id="{83F6DD30-7737-4C9E-8A30-B7B3D9AF2168}"/>
              </a:ext>
            </a:extLst>
          </p:cNvPr>
          <p:cNvSpPr/>
          <p:nvPr/>
        </p:nvSpPr>
        <p:spPr>
          <a:xfrm>
            <a:off x="9584574" y="3108955"/>
            <a:ext cx="249383" cy="174568"/>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Stella a 5 punte 26">
            <a:extLst>
              <a:ext uri="{FF2B5EF4-FFF2-40B4-BE49-F238E27FC236}">
                <a16:creationId xmlns:a16="http://schemas.microsoft.com/office/drawing/2014/main" id="{4CC7815D-F695-4DDA-A2F2-0878860C0E11}"/>
              </a:ext>
            </a:extLst>
          </p:cNvPr>
          <p:cNvSpPr/>
          <p:nvPr/>
        </p:nvSpPr>
        <p:spPr>
          <a:xfrm>
            <a:off x="4925341" y="2111425"/>
            <a:ext cx="428694" cy="30664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CCAC54CD-1D26-4DA7-9546-DBDF340E27C7}"/>
              </a:ext>
            </a:extLst>
          </p:cNvPr>
          <p:cNvSpPr txBox="1"/>
          <p:nvPr/>
        </p:nvSpPr>
        <p:spPr>
          <a:xfrm>
            <a:off x="924" y="34175"/>
            <a:ext cx="4449999" cy="1200329"/>
          </a:xfrm>
          <a:prstGeom prst="rect">
            <a:avLst/>
          </a:prstGeom>
          <a:noFill/>
        </p:spPr>
        <p:txBody>
          <a:bodyPr wrap="square" rtlCol="0">
            <a:spAutoFit/>
          </a:bodyPr>
          <a:lstStyle/>
          <a:p>
            <a:r>
              <a:rPr lang="it-IT" sz="2400" b="1" dirty="0">
                <a:solidFill>
                  <a:schemeClr val="bg1"/>
                </a:solidFill>
              </a:rPr>
              <a:t>Terramare modenesi esplorate da Canestrini, citate nel 1863 e nell’inventario del 1869</a:t>
            </a:r>
          </a:p>
        </p:txBody>
      </p:sp>
      <p:sp>
        <p:nvSpPr>
          <p:cNvPr id="29" name="CasellaDiTesto 28">
            <a:extLst>
              <a:ext uri="{FF2B5EF4-FFF2-40B4-BE49-F238E27FC236}">
                <a16:creationId xmlns:a16="http://schemas.microsoft.com/office/drawing/2014/main" id="{E5AC4136-A86B-4949-ABF2-EF1F21F90C73}"/>
              </a:ext>
            </a:extLst>
          </p:cNvPr>
          <p:cNvSpPr txBox="1"/>
          <p:nvPr/>
        </p:nvSpPr>
        <p:spPr>
          <a:xfrm>
            <a:off x="5478087" y="806332"/>
            <a:ext cx="931026" cy="369332"/>
          </a:xfrm>
          <a:prstGeom prst="rect">
            <a:avLst/>
          </a:prstGeom>
          <a:noFill/>
        </p:spPr>
        <p:txBody>
          <a:bodyPr wrap="square" rtlCol="0">
            <a:spAutoFit/>
          </a:bodyPr>
          <a:lstStyle/>
          <a:p>
            <a:r>
              <a:rPr lang="it-IT" dirty="0"/>
              <a:t>1863</a:t>
            </a:r>
          </a:p>
        </p:txBody>
      </p:sp>
      <p:sp>
        <p:nvSpPr>
          <p:cNvPr id="30" name="CasellaDiTesto 29">
            <a:extLst>
              <a:ext uri="{FF2B5EF4-FFF2-40B4-BE49-F238E27FC236}">
                <a16:creationId xmlns:a16="http://schemas.microsoft.com/office/drawing/2014/main" id="{F4C5415F-8A02-4CFF-B24B-5F0B074CC64D}"/>
              </a:ext>
            </a:extLst>
          </p:cNvPr>
          <p:cNvSpPr txBox="1"/>
          <p:nvPr/>
        </p:nvSpPr>
        <p:spPr>
          <a:xfrm>
            <a:off x="5478087" y="1571105"/>
            <a:ext cx="831273" cy="369332"/>
          </a:xfrm>
          <a:prstGeom prst="rect">
            <a:avLst/>
          </a:prstGeom>
          <a:noFill/>
        </p:spPr>
        <p:txBody>
          <a:bodyPr wrap="square" rtlCol="0">
            <a:spAutoFit/>
          </a:bodyPr>
          <a:lstStyle/>
          <a:p>
            <a:r>
              <a:rPr lang="it-IT" dirty="0"/>
              <a:t>1869</a:t>
            </a:r>
          </a:p>
        </p:txBody>
      </p:sp>
      <p:sp>
        <p:nvSpPr>
          <p:cNvPr id="31" name="CasellaDiTesto 30">
            <a:extLst>
              <a:ext uri="{FF2B5EF4-FFF2-40B4-BE49-F238E27FC236}">
                <a16:creationId xmlns:a16="http://schemas.microsoft.com/office/drawing/2014/main" id="{6A0F226E-D4A4-444F-AF1E-B4E2151414F2}"/>
              </a:ext>
            </a:extLst>
          </p:cNvPr>
          <p:cNvSpPr txBox="1"/>
          <p:nvPr/>
        </p:nvSpPr>
        <p:spPr>
          <a:xfrm>
            <a:off x="5478087" y="2128059"/>
            <a:ext cx="1088968" cy="646331"/>
          </a:xfrm>
          <a:prstGeom prst="rect">
            <a:avLst/>
          </a:prstGeom>
          <a:noFill/>
        </p:spPr>
        <p:txBody>
          <a:bodyPr wrap="square" rtlCol="0">
            <a:spAutoFit/>
          </a:bodyPr>
          <a:lstStyle/>
          <a:p>
            <a:r>
              <a:rPr lang="it-IT" dirty="0"/>
              <a:t>1863 e 1869</a:t>
            </a:r>
          </a:p>
        </p:txBody>
      </p:sp>
    </p:spTree>
    <p:extLst>
      <p:ext uri="{BB962C8B-B14F-4D97-AF65-F5344CB8AC3E}">
        <p14:creationId xmlns:p14="http://schemas.microsoft.com/office/powerpoint/2010/main" val="2807705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68EE32-B764-4F25-9954-E953F2591393}"/>
              </a:ext>
            </a:extLst>
          </p:cNvPr>
          <p:cNvSpPr>
            <a:spLocks noGrp="1"/>
          </p:cNvSpPr>
          <p:nvPr>
            <p:ph type="title"/>
          </p:nvPr>
        </p:nvSpPr>
        <p:spPr>
          <a:xfrm>
            <a:off x="396240" y="1"/>
            <a:ext cx="10957560" cy="1402079"/>
          </a:xfrm>
        </p:spPr>
        <p:txBody>
          <a:bodyPr>
            <a:normAutofit/>
          </a:bodyPr>
          <a:lstStyle/>
          <a:p>
            <a:pPr algn="ctr"/>
            <a:r>
              <a:rPr lang="it-IT" sz="3600" b="1" dirty="0">
                <a:solidFill>
                  <a:schemeClr val="bg1"/>
                </a:solidFill>
              </a:rPr>
              <a:t>Risposta del Sindaco di Modena, 14 luglio 1863</a:t>
            </a:r>
          </a:p>
        </p:txBody>
      </p:sp>
      <p:sp>
        <p:nvSpPr>
          <p:cNvPr id="3" name="Segnaposto contenuto 2">
            <a:extLst>
              <a:ext uri="{FF2B5EF4-FFF2-40B4-BE49-F238E27FC236}">
                <a16:creationId xmlns:a16="http://schemas.microsoft.com/office/drawing/2014/main" id="{01E440BA-6B5E-44FA-A149-2A6223A69804}"/>
              </a:ext>
            </a:extLst>
          </p:cNvPr>
          <p:cNvSpPr>
            <a:spLocks noGrp="1"/>
          </p:cNvSpPr>
          <p:nvPr>
            <p:ph idx="1"/>
          </p:nvPr>
        </p:nvSpPr>
        <p:spPr>
          <a:xfrm>
            <a:off x="172720" y="1402080"/>
            <a:ext cx="12019280" cy="4927600"/>
          </a:xfrm>
          <a:solidFill>
            <a:srgbClr val="678AA1"/>
          </a:solidFill>
        </p:spPr>
        <p:txBody>
          <a:bodyPr>
            <a:normAutofit fontScale="92500"/>
          </a:bodyPr>
          <a:lstStyle/>
          <a:p>
            <a:pPr marL="0" indent="0">
              <a:lnSpc>
                <a:spcPct val="107000"/>
              </a:lnSpc>
              <a:spcAft>
                <a:spcPts val="800"/>
              </a:spcAft>
              <a:buNone/>
            </a:pPr>
            <a:r>
              <a:rPr lang="it-IT" i="1" dirty="0">
                <a:solidFill>
                  <a:schemeClr val="bg1"/>
                </a:solidFill>
                <a:effectLst/>
                <a:ea typeface="Calibri" panose="020F0502020204030204" pitchFamily="34" charset="0"/>
                <a:cs typeface="Times New Roman" panose="02020603050405020304" pitchFamily="18" charset="0"/>
              </a:rPr>
              <a:t>Si riscontri l’ottimo pensiero del </a:t>
            </a:r>
            <a:r>
              <a:rPr lang="it-IT" i="1" dirty="0" err="1">
                <a:solidFill>
                  <a:schemeClr val="bg1"/>
                </a:solidFill>
                <a:effectLst/>
                <a:ea typeface="Calibri" panose="020F0502020204030204" pitchFamily="34" charset="0"/>
                <a:cs typeface="Times New Roman" panose="02020603050405020304" pitchFamily="18" charset="0"/>
              </a:rPr>
              <a:t>Sig</a:t>
            </a:r>
            <a:r>
              <a:rPr lang="it-IT" i="1" dirty="0">
                <a:solidFill>
                  <a:schemeClr val="bg1"/>
                </a:solidFill>
                <a:effectLst/>
                <a:ea typeface="Calibri" panose="020F0502020204030204" pitchFamily="34" charset="0"/>
                <a:cs typeface="Times New Roman" panose="02020603050405020304" pitchFamily="18" charset="0"/>
              </a:rPr>
              <a:t> Prof. Scrivente assicurandolo che la Comunale amministrazione appoggerà vivamente presso il Consiglio Comunale la proposta che il </a:t>
            </a:r>
            <a:r>
              <a:rPr lang="it-IT" i="1" dirty="0" err="1">
                <a:solidFill>
                  <a:schemeClr val="bg1"/>
                </a:solidFill>
                <a:effectLst/>
                <a:ea typeface="Calibri" panose="020F0502020204030204" pitchFamily="34" charset="0"/>
                <a:cs typeface="Times New Roman" panose="02020603050405020304" pitchFamily="18" charset="0"/>
              </a:rPr>
              <a:t>Sig</a:t>
            </a:r>
            <a:r>
              <a:rPr lang="it-IT" i="1" dirty="0">
                <a:solidFill>
                  <a:schemeClr val="bg1"/>
                </a:solidFill>
                <a:effectLst/>
                <a:ea typeface="Calibri" panose="020F0502020204030204" pitchFamily="34" charset="0"/>
                <a:cs typeface="Times New Roman" panose="02020603050405020304" pitchFamily="18" charset="0"/>
              </a:rPr>
              <a:t> Prof. vorrà fare esplicitamente </a:t>
            </a:r>
            <a:r>
              <a:rPr lang="it-IT" i="1" dirty="0" err="1">
                <a:solidFill>
                  <a:schemeClr val="bg1"/>
                </a:solidFill>
                <a:effectLst/>
                <a:ea typeface="Calibri" panose="020F0502020204030204" pitchFamily="34" charset="0"/>
                <a:cs typeface="Times New Roman" panose="02020603050405020304" pitchFamily="18" charset="0"/>
              </a:rPr>
              <a:t>accompagnadola</a:t>
            </a:r>
            <a:r>
              <a:rPr lang="it-IT" i="1" dirty="0">
                <a:solidFill>
                  <a:schemeClr val="bg1"/>
                </a:solidFill>
                <a:effectLst/>
                <a:ea typeface="Calibri" panose="020F0502020204030204" pitchFamily="34" charset="0"/>
                <a:cs typeface="Times New Roman" panose="02020603050405020304" pitchFamily="18" charset="0"/>
              </a:rPr>
              <a:t> con dettagli preventivi o ben specificati che crederà opportuno e coll’indicare della somma che dovrebbe essere collocata in bilancio per tale oggetto, si esprima poi la fiducia certa del sottoscritto, che in affare di tanta importanza per la scienza e per la storia, il Consiglio non sarà per rifiutare le proposte che il sottoscritto stesso s’affretterà a sottomettergli per cui crede che lo scrivente </a:t>
            </a:r>
            <a:r>
              <a:rPr lang="it-IT" i="1" dirty="0" err="1">
                <a:solidFill>
                  <a:schemeClr val="bg1"/>
                </a:solidFill>
                <a:effectLst/>
                <a:ea typeface="Calibri" panose="020F0502020204030204" pitchFamily="34" charset="0"/>
                <a:cs typeface="Times New Roman" panose="02020603050405020304" pitchFamily="18" charset="0"/>
              </a:rPr>
              <a:t>Sig</a:t>
            </a:r>
            <a:r>
              <a:rPr lang="it-IT" i="1" dirty="0">
                <a:solidFill>
                  <a:schemeClr val="bg1"/>
                </a:solidFill>
                <a:effectLst/>
                <a:ea typeface="Calibri" panose="020F0502020204030204" pitchFamily="34" charset="0"/>
                <a:cs typeface="Times New Roman" panose="02020603050405020304" pitchFamily="18" charset="0"/>
              </a:rPr>
              <a:t> Prof. </a:t>
            </a:r>
            <a:r>
              <a:rPr lang="it-IT" i="1" dirty="0">
                <a:solidFill>
                  <a:schemeClr val="bg1"/>
                </a:solidFill>
                <a:ea typeface="Calibri" panose="020F0502020204030204" pitchFamily="34" charset="0"/>
                <a:cs typeface="Times New Roman" panose="02020603050405020304" pitchFamily="18" charset="0"/>
              </a:rPr>
              <a:t>p</a:t>
            </a:r>
            <a:r>
              <a:rPr lang="it-IT" i="1" dirty="0">
                <a:solidFill>
                  <a:schemeClr val="bg1"/>
                </a:solidFill>
                <a:effectLst/>
                <a:ea typeface="Calibri" panose="020F0502020204030204" pitchFamily="34" charset="0"/>
                <a:cs typeface="Times New Roman" panose="02020603050405020304" pitchFamily="18" charset="0"/>
              </a:rPr>
              <a:t>ossa calcolare fin d’ora sopra una favorevole determinazione.</a:t>
            </a:r>
          </a:p>
          <a:p>
            <a:pPr marL="0" indent="0">
              <a:lnSpc>
                <a:spcPct val="107000"/>
              </a:lnSpc>
              <a:spcAft>
                <a:spcPts val="800"/>
              </a:spcAft>
              <a:buNone/>
            </a:pPr>
            <a:r>
              <a:rPr lang="it-IT" i="1" dirty="0">
                <a:solidFill>
                  <a:schemeClr val="bg1"/>
                </a:solidFill>
                <a:effectLst/>
                <a:ea typeface="Calibri" panose="020F0502020204030204" pitchFamily="34" charset="0"/>
                <a:cs typeface="Times New Roman" panose="02020603050405020304" pitchFamily="18" charset="0"/>
              </a:rPr>
              <a:t>Il Sindaco</a:t>
            </a:r>
          </a:p>
          <a:p>
            <a:pPr marL="0" indent="0">
              <a:lnSpc>
                <a:spcPct val="107000"/>
              </a:lnSpc>
              <a:spcAft>
                <a:spcPts val="800"/>
              </a:spcAft>
              <a:buNone/>
            </a:pPr>
            <a:r>
              <a:rPr lang="it-IT" i="1" dirty="0">
                <a:solidFill>
                  <a:schemeClr val="bg1"/>
                </a:solidFill>
                <a:ea typeface="Calibri" panose="020F0502020204030204" pitchFamily="34" charset="0"/>
                <a:cs typeface="Times New Roman" panose="02020603050405020304" pitchFamily="18" charset="0"/>
              </a:rPr>
              <a:t>Carlo </a:t>
            </a:r>
            <a:r>
              <a:rPr lang="it-IT" i="1" dirty="0">
                <a:solidFill>
                  <a:schemeClr val="bg1"/>
                </a:solidFill>
                <a:effectLst/>
                <a:ea typeface="Calibri" panose="020F0502020204030204" pitchFamily="34" charset="0"/>
                <a:cs typeface="Times New Roman" panose="02020603050405020304" pitchFamily="18" charset="0"/>
              </a:rPr>
              <a:t>Sandonnini</a:t>
            </a:r>
          </a:p>
          <a:p>
            <a:endParaRPr lang="it-IT" dirty="0"/>
          </a:p>
        </p:txBody>
      </p:sp>
    </p:spTree>
    <p:extLst>
      <p:ext uri="{BB962C8B-B14F-4D97-AF65-F5344CB8AC3E}">
        <p14:creationId xmlns:p14="http://schemas.microsoft.com/office/powerpoint/2010/main" val="2827127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03815C-CD3B-4163-82F7-E10C6CF764E9}"/>
              </a:ext>
            </a:extLst>
          </p:cNvPr>
          <p:cNvSpPr>
            <a:spLocks noGrp="1"/>
          </p:cNvSpPr>
          <p:nvPr>
            <p:ph type="title"/>
          </p:nvPr>
        </p:nvSpPr>
        <p:spPr>
          <a:xfrm>
            <a:off x="142240" y="365125"/>
            <a:ext cx="11211560" cy="864235"/>
          </a:xfrm>
        </p:spPr>
        <p:txBody>
          <a:bodyPr/>
          <a:lstStyle/>
          <a:p>
            <a:pPr algn="ctr"/>
            <a:r>
              <a:rPr lang="it-IT" b="1" dirty="0">
                <a:solidFill>
                  <a:schemeClr val="bg1"/>
                </a:solidFill>
              </a:rPr>
              <a:t>Crani da Gorzano e San Polo</a:t>
            </a:r>
          </a:p>
        </p:txBody>
      </p:sp>
      <p:pic>
        <p:nvPicPr>
          <p:cNvPr id="5" name="Segnaposto contenuto 4" descr="Immagine che contiene testo, libro, interni&#10;&#10;Descrizione generata automaticamente">
            <a:extLst>
              <a:ext uri="{FF2B5EF4-FFF2-40B4-BE49-F238E27FC236}">
                <a16:creationId xmlns:a16="http://schemas.microsoft.com/office/drawing/2014/main" id="{6A8EDCCD-4627-4B44-95F0-66F79C8770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9840" y="1487419"/>
            <a:ext cx="3616960" cy="5524318"/>
          </a:xfrm>
        </p:spPr>
      </p:pic>
      <p:pic>
        <p:nvPicPr>
          <p:cNvPr id="7" name="Immagine 6" descr="Immagine che contiene testo, gatto, libro&#10;&#10;Descrizione generata automaticamente">
            <a:extLst>
              <a:ext uri="{FF2B5EF4-FFF2-40B4-BE49-F238E27FC236}">
                <a16:creationId xmlns:a16="http://schemas.microsoft.com/office/drawing/2014/main" id="{43D24E97-7E62-4D91-A74C-54A75955E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39" y="1507739"/>
            <a:ext cx="3361264" cy="5370581"/>
          </a:xfrm>
          <a:prstGeom prst="rect">
            <a:avLst/>
          </a:prstGeom>
        </p:spPr>
      </p:pic>
    </p:spTree>
    <p:extLst>
      <p:ext uri="{BB962C8B-B14F-4D97-AF65-F5344CB8AC3E}">
        <p14:creationId xmlns:p14="http://schemas.microsoft.com/office/powerpoint/2010/main" val="255900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372B637A-F246-4481-836E-9D298DF7B3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520" y="1160567"/>
            <a:ext cx="3505200" cy="5765004"/>
          </a:xfrm>
        </p:spPr>
      </p:pic>
      <p:pic>
        <p:nvPicPr>
          <p:cNvPr id="7" name="Immagine 6" descr="Immagine che contiene testo, porcellana&#10;&#10;Descrizione generata automaticamente">
            <a:extLst>
              <a:ext uri="{FF2B5EF4-FFF2-40B4-BE49-F238E27FC236}">
                <a16:creationId xmlns:a16="http://schemas.microsoft.com/office/drawing/2014/main" id="{C9AA1CE4-6B1A-45E7-B54C-DD4B869F7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262" y="1165984"/>
            <a:ext cx="3449178" cy="5692016"/>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5189880B-8681-4386-A799-4282FF9BB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2192" y="1148642"/>
            <a:ext cx="3583070" cy="5709358"/>
          </a:xfrm>
          <a:prstGeom prst="rect">
            <a:avLst/>
          </a:prstGeom>
        </p:spPr>
      </p:pic>
      <p:sp>
        <p:nvSpPr>
          <p:cNvPr id="10" name="CasellaDiTesto 9">
            <a:extLst>
              <a:ext uri="{FF2B5EF4-FFF2-40B4-BE49-F238E27FC236}">
                <a16:creationId xmlns:a16="http://schemas.microsoft.com/office/drawing/2014/main" id="{11E61A9D-308E-44B4-B9DB-25E2BE78E88F}"/>
              </a:ext>
            </a:extLst>
          </p:cNvPr>
          <p:cNvSpPr txBox="1"/>
          <p:nvPr/>
        </p:nvSpPr>
        <p:spPr>
          <a:xfrm>
            <a:off x="386080" y="152400"/>
            <a:ext cx="11358880" cy="954107"/>
          </a:xfrm>
          <a:prstGeom prst="rect">
            <a:avLst/>
          </a:prstGeom>
          <a:noFill/>
        </p:spPr>
        <p:txBody>
          <a:bodyPr wrap="square" rtlCol="0">
            <a:spAutoFit/>
          </a:bodyPr>
          <a:lstStyle/>
          <a:p>
            <a:pPr algn="ctr"/>
            <a:r>
              <a:rPr lang="it-IT" sz="2800" b="1" dirty="0">
                <a:solidFill>
                  <a:schemeClr val="bg1"/>
                </a:solidFill>
              </a:rPr>
              <a:t>Reperti dalle Terramare Modenesi raccolti e illustrati da Giovanni Canestrini (1866)</a:t>
            </a:r>
          </a:p>
        </p:txBody>
      </p:sp>
    </p:spTree>
    <p:extLst>
      <p:ext uri="{BB962C8B-B14F-4D97-AF65-F5344CB8AC3E}">
        <p14:creationId xmlns:p14="http://schemas.microsoft.com/office/powerpoint/2010/main" val="2037424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A84B68-2926-42A4-8986-1DEB64B4B769}"/>
              </a:ext>
            </a:extLst>
          </p:cNvPr>
          <p:cNvSpPr>
            <a:spLocks noGrp="1"/>
          </p:cNvSpPr>
          <p:nvPr>
            <p:ph type="title"/>
          </p:nvPr>
        </p:nvSpPr>
        <p:spPr/>
        <p:txBody>
          <a:bodyPr/>
          <a:lstStyle/>
          <a:p>
            <a:endParaRPr lang="it-IT" dirty="0"/>
          </a:p>
        </p:txBody>
      </p:sp>
      <p:pic>
        <p:nvPicPr>
          <p:cNvPr id="5" name="Segnaposto contenuto 4">
            <a:extLst>
              <a:ext uri="{FF2B5EF4-FFF2-40B4-BE49-F238E27FC236}">
                <a16:creationId xmlns:a16="http://schemas.microsoft.com/office/drawing/2014/main" id="{962C26CA-0636-4357-9312-DFC32545B573}"/>
              </a:ext>
            </a:extLst>
          </p:cNvPr>
          <p:cNvPicPr>
            <a:picLocks noGrp="1" noChangeAspect="1"/>
          </p:cNvPicPr>
          <p:nvPr>
            <p:ph idx="1"/>
          </p:nvPr>
        </p:nvPicPr>
        <p:blipFill>
          <a:blip r:embed="rId2"/>
          <a:stretch>
            <a:fillRect/>
          </a:stretch>
        </p:blipFill>
        <p:spPr>
          <a:xfrm>
            <a:off x="1584" y="0"/>
            <a:ext cx="4783776" cy="6919825"/>
          </a:xfrm>
        </p:spPr>
      </p:pic>
      <p:pic>
        <p:nvPicPr>
          <p:cNvPr id="3" name="Segnaposto contenuto 4">
            <a:extLst>
              <a:ext uri="{FF2B5EF4-FFF2-40B4-BE49-F238E27FC236}">
                <a16:creationId xmlns:a16="http://schemas.microsoft.com/office/drawing/2014/main" id="{B9CE5F54-44B5-34F5-380A-928876E1E6EE}"/>
              </a:ext>
            </a:extLst>
          </p:cNvPr>
          <p:cNvPicPr>
            <a:picLocks noGrp="1" noChangeAspect="1"/>
          </p:cNvPicPr>
          <p:nvPr>
            <p:ph idx="1"/>
          </p:nvPr>
        </p:nvPicPr>
        <p:blipFill>
          <a:blip r:embed="rId3"/>
          <a:stretch>
            <a:fillRect/>
          </a:stretch>
        </p:blipFill>
        <p:spPr>
          <a:xfrm>
            <a:off x="5367698" y="2168525"/>
            <a:ext cx="2530023" cy="3665538"/>
          </a:xfrm>
        </p:spPr>
      </p:pic>
      <p:pic>
        <p:nvPicPr>
          <p:cNvPr id="4" name="Segnaposto contenuto 8">
            <a:extLst>
              <a:ext uri="{FF2B5EF4-FFF2-40B4-BE49-F238E27FC236}">
                <a16:creationId xmlns:a16="http://schemas.microsoft.com/office/drawing/2014/main" id="{127BB3E7-6F3F-99A5-DAA9-2BDE9C8E7F7A}"/>
              </a:ext>
            </a:extLst>
          </p:cNvPr>
          <p:cNvPicPr>
            <a:picLocks noChangeAspect="1"/>
          </p:cNvPicPr>
          <p:nvPr/>
        </p:nvPicPr>
        <p:blipFill>
          <a:blip r:embed="rId4"/>
          <a:stretch>
            <a:fillRect/>
          </a:stretch>
        </p:blipFill>
        <p:spPr>
          <a:xfrm>
            <a:off x="8664498" y="1818333"/>
            <a:ext cx="3446336" cy="4598068"/>
          </a:xfrm>
          <a:prstGeom prst="rect">
            <a:avLst/>
          </a:prstGeom>
        </p:spPr>
      </p:pic>
      <p:pic>
        <p:nvPicPr>
          <p:cNvPr id="6" name="Segnaposto contenuto 4" descr="Immagine che contiene testo, uomo, persona, parete&#10;&#10;Descrizione generata automaticamente">
            <a:extLst>
              <a:ext uri="{FF2B5EF4-FFF2-40B4-BE49-F238E27FC236}">
                <a16:creationId xmlns:a16="http://schemas.microsoft.com/office/drawing/2014/main" id="{8744CFED-3E1A-3F47-0CA3-117D68664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474" y="1813593"/>
            <a:ext cx="3574996" cy="4602808"/>
          </a:xfrm>
          <a:prstGeom prst="rect">
            <a:avLst/>
          </a:prstGeom>
        </p:spPr>
      </p:pic>
    </p:spTree>
    <p:extLst>
      <p:ext uri="{BB962C8B-B14F-4D97-AF65-F5344CB8AC3E}">
        <p14:creationId xmlns:p14="http://schemas.microsoft.com/office/powerpoint/2010/main" val="290262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DF2277-CF46-4C09-A9F9-7DE74044448B}"/>
              </a:ext>
            </a:extLst>
          </p:cNvPr>
          <p:cNvSpPr>
            <a:spLocks noGrp="1"/>
          </p:cNvSpPr>
          <p:nvPr>
            <p:ph type="title"/>
          </p:nvPr>
        </p:nvSpPr>
        <p:spPr>
          <a:xfrm>
            <a:off x="637540" y="385445"/>
            <a:ext cx="10515600" cy="1325563"/>
          </a:xfrm>
        </p:spPr>
        <p:txBody>
          <a:bodyPr/>
          <a:lstStyle/>
          <a:p>
            <a:r>
              <a:rPr lang="it-IT" b="1" dirty="0">
                <a:solidFill>
                  <a:schemeClr val="bg1"/>
                </a:solidFill>
              </a:rPr>
              <a:t>Dall’Introduzione de Sull’Origine della Specie Traduzione di Canestrini e Salimbeni (1864)</a:t>
            </a:r>
          </a:p>
        </p:txBody>
      </p:sp>
      <p:sp>
        <p:nvSpPr>
          <p:cNvPr id="3" name="Segnaposto contenuto 2">
            <a:extLst>
              <a:ext uri="{FF2B5EF4-FFF2-40B4-BE49-F238E27FC236}">
                <a16:creationId xmlns:a16="http://schemas.microsoft.com/office/drawing/2014/main" id="{FB51B5B7-AC2D-4D28-88BF-91D799389B48}"/>
              </a:ext>
            </a:extLst>
          </p:cNvPr>
          <p:cNvSpPr>
            <a:spLocks noGrp="1"/>
          </p:cNvSpPr>
          <p:nvPr>
            <p:ph idx="1"/>
          </p:nvPr>
        </p:nvSpPr>
        <p:spPr>
          <a:xfrm>
            <a:off x="436880" y="1825624"/>
            <a:ext cx="10916920" cy="4504055"/>
          </a:xfrm>
        </p:spPr>
        <p:txBody>
          <a:bodyPr>
            <a:normAutofit/>
          </a:bodyPr>
          <a:lstStyle/>
          <a:p>
            <a:pPr marL="0" indent="0">
              <a:buNone/>
            </a:pPr>
            <a:r>
              <a:rPr lang="it-IT"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sz="4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noi osserviamo che essa (</a:t>
            </a:r>
            <a:r>
              <a:rPr lang="it-IT"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cioè la teoria di Darwin</a:t>
            </a:r>
            <a:r>
              <a:rPr lang="it-IT" sz="4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porta dei cambiamenti più o meno profondi in tutte le Scienze naturali; che essa cerca di spiegare alcuni termini astratti fin ad ora incompresi e tuttavia continuamente applicati; che infine essa tende a ridurre ai limiti più ristretti l’ingerenza immediata di una forza soprannaturale…</a:t>
            </a:r>
            <a:endParaRPr lang="it-IT"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3254140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1EBB36-9AC4-7235-9071-3D12F1F48450}"/>
              </a:ext>
            </a:extLst>
          </p:cNvPr>
          <p:cNvSpPr>
            <a:spLocks noGrp="1"/>
          </p:cNvSpPr>
          <p:nvPr>
            <p:ph type="title"/>
          </p:nvPr>
        </p:nvSpPr>
        <p:spPr>
          <a:xfrm>
            <a:off x="609600" y="365125"/>
            <a:ext cx="10744200" cy="549275"/>
          </a:xfrm>
        </p:spPr>
        <p:txBody>
          <a:bodyPr>
            <a:normAutofit fontScale="90000"/>
          </a:bodyPr>
          <a:lstStyle/>
          <a:p>
            <a:endParaRPr lang="it-IT" dirty="0"/>
          </a:p>
        </p:txBody>
      </p:sp>
      <p:sp>
        <p:nvSpPr>
          <p:cNvPr id="3" name="Segnaposto contenuto 2">
            <a:extLst>
              <a:ext uri="{FF2B5EF4-FFF2-40B4-BE49-F238E27FC236}">
                <a16:creationId xmlns:a16="http://schemas.microsoft.com/office/drawing/2014/main" id="{394B87C3-0F2E-E626-C1E5-A9ED663030AB}"/>
              </a:ext>
            </a:extLst>
          </p:cNvPr>
          <p:cNvSpPr>
            <a:spLocks noGrp="1"/>
          </p:cNvSpPr>
          <p:nvPr>
            <p:ph idx="1"/>
          </p:nvPr>
        </p:nvSpPr>
        <p:spPr>
          <a:xfrm>
            <a:off x="609600" y="1127760"/>
            <a:ext cx="10744200" cy="5049203"/>
          </a:xfrm>
        </p:spPr>
        <p:txBody>
          <a:bodyPr>
            <a:normAutofit fontScale="92500" lnSpcReduction="10000"/>
          </a:bodyPr>
          <a:lstStyle/>
          <a:p>
            <a:r>
              <a:rPr lang="it-IT" sz="3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 teoria dell’uomo fossile e quella che ne dipende relativa alla derivazione dell’uomo dalle scimmie, hanno trovato un pervicace nemico nel partito che crede l’uomo direttamente impastato da una mano creatrice in un tempo assai recente…  Noi vediamo nella natura un continuo, lento e graduato progresso; l’ipotesi delle creazioni separate ed indipendenti è caduta col risorgimento delle idee del </a:t>
            </a:r>
            <a:r>
              <a:rPr lang="it-IT" sz="30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Lamark</a:t>
            </a:r>
            <a:r>
              <a:rPr lang="it-IT" sz="3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che furono approfondite e corrette dalla teoria del Darwin, giusta la quale devesi ammettere che anche il genere umano sia per cosi dire, nato e siasi sviluppato, che esso non abbia avuta la sua perfezione bella e compiuta da un essere soprannaturale, ma </a:t>
            </a:r>
            <a:r>
              <a:rPr lang="it-IT" sz="3000"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abbiasi</a:t>
            </a:r>
            <a:r>
              <a:rPr lang="it-IT" sz="3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conquistata la civiltà di cui oggi si vanta</a:t>
            </a:r>
            <a:r>
              <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sz="3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 questione dell’uomo fossile è perciò semplicemente questa:</a:t>
            </a:r>
            <a:r>
              <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it-IT" sz="3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Visse l’uomo solamente nell’epoca geologica attuale o esistette egli già durante le epoche quaternaria e terziaria?</a:t>
            </a:r>
            <a:r>
              <a:rPr lang="it-IT"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endParaRPr lang="it-IT" dirty="0"/>
          </a:p>
        </p:txBody>
      </p:sp>
    </p:spTree>
    <p:extLst>
      <p:ext uri="{BB962C8B-B14F-4D97-AF65-F5344CB8AC3E}">
        <p14:creationId xmlns:p14="http://schemas.microsoft.com/office/powerpoint/2010/main" val="1134812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ECD184-0994-4278-98BB-6A617BD56B0C}"/>
              </a:ext>
            </a:extLst>
          </p:cNvPr>
          <p:cNvSpPr>
            <a:spLocks noGrp="1"/>
          </p:cNvSpPr>
          <p:nvPr>
            <p:ph type="title"/>
          </p:nvPr>
        </p:nvSpPr>
        <p:spPr>
          <a:xfrm>
            <a:off x="834866" y="365125"/>
            <a:ext cx="10518934" cy="955675"/>
          </a:xfrm>
        </p:spPr>
        <p:txBody>
          <a:bodyPr/>
          <a:lstStyle/>
          <a:p>
            <a:pPr algn="ctr"/>
            <a:r>
              <a:rPr lang="it-IT" b="1" dirty="0">
                <a:solidFill>
                  <a:schemeClr val="bg1"/>
                </a:solidFill>
              </a:rPr>
              <a:t>Crani di </a:t>
            </a:r>
            <a:r>
              <a:rPr lang="it-IT" b="1" dirty="0" err="1">
                <a:solidFill>
                  <a:schemeClr val="bg1"/>
                </a:solidFill>
              </a:rPr>
              <a:t>Engis</a:t>
            </a:r>
            <a:r>
              <a:rPr lang="it-IT" b="1" dirty="0">
                <a:solidFill>
                  <a:schemeClr val="bg1"/>
                </a:solidFill>
              </a:rPr>
              <a:t> e di Neanderthal</a:t>
            </a:r>
          </a:p>
        </p:txBody>
      </p:sp>
      <p:pic>
        <p:nvPicPr>
          <p:cNvPr id="5" name="Segnaposto contenuto 4" descr="Immagine che contiene testo, mammifero&#10;&#10;Descrizione generata automaticamente">
            <a:extLst>
              <a:ext uri="{FF2B5EF4-FFF2-40B4-BE49-F238E27FC236}">
                <a16:creationId xmlns:a16="http://schemas.microsoft.com/office/drawing/2014/main" id="{15113478-DD2C-4C05-B4F6-01A10A6E67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240" y="2381959"/>
            <a:ext cx="5730240" cy="3772408"/>
          </a:xfrm>
        </p:spPr>
      </p:pic>
      <p:pic>
        <p:nvPicPr>
          <p:cNvPr id="11" name="Immagine 10" descr="Immagine che contiene testo, disegnoatratteggio&#10;&#10;Descrizione generata automaticamente">
            <a:extLst>
              <a:ext uri="{FF2B5EF4-FFF2-40B4-BE49-F238E27FC236}">
                <a16:creationId xmlns:a16="http://schemas.microsoft.com/office/drawing/2014/main" id="{62B1E7F4-8A54-40CB-BFDE-76FE0DC6E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6307" y="1320800"/>
            <a:ext cx="3130827" cy="5537200"/>
          </a:xfrm>
          <a:prstGeom prst="rect">
            <a:avLst/>
          </a:prstGeom>
        </p:spPr>
      </p:pic>
    </p:spTree>
    <p:extLst>
      <p:ext uri="{BB962C8B-B14F-4D97-AF65-F5344CB8AC3E}">
        <p14:creationId xmlns:p14="http://schemas.microsoft.com/office/powerpoint/2010/main" val="3684188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6A94A4-7004-211C-C1DE-4B2BE8E53B8B}"/>
              </a:ext>
            </a:extLst>
          </p:cNvPr>
          <p:cNvSpPr>
            <a:spLocks noGrp="1"/>
          </p:cNvSpPr>
          <p:nvPr>
            <p:ph type="title"/>
          </p:nvPr>
        </p:nvSpPr>
        <p:spPr/>
        <p:txBody>
          <a:bodyPr/>
          <a:lstStyle/>
          <a:p>
            <a:endParaRPr lang="it-IT" dirty="0"/>
          </a:p>
        </p:txBody>
      </p:sp>
      <p:pic>
        <p:nvPicPr>
          <p:cNvPr id="5" name="Segnaposto contenuto 4">
            <a:extLst>
              <a:ext uri="{FF2B5EF4-FFF2-40B4-BE49-F238E27FC236}">
                <a16:creationId xmlns:a16="http://schemas.microsoft.com/office/drawing/2014/main" id="{DF00CCFD-E009-9720-2FA6-7369422C8850}"/>
              </a:ext>
            </a:extLst>
          </p:cNvPr>
          <p:cNvPicPr>
            <a:picLocks noGrp="1" noChangeAspect="1"/>
          </p:cNvPicPr>
          <p:nvPr>
            <p:ph idx="1"/>
          </p:nvPr>
        </p:nvPicPr>
        <p:blipFill>
          <a:blip r:embed="rId2"/>
          <a:stretch>
            <a:fillRect/>
          </a:stretch>
        </p:blipFill>
        <p:spPr>
          <a:xfrm>
            <a:off x="4303057" y="212402"/>
            <a:ext cx="3802523" cy="5382144"/>
          </a:xfrm>
        </p:spPr>
      </p:pic>
      <p:pic>
        <p:nvPicPr>
          <p:cNvPr id="7" name="Immagine 6">
            <a:extLst>
              <a:ext uri="{FF2B5EF4-FFF2-40B4-BE49-F238E27FC236}">
                <a16:creationId xmlns:a16="http://schemas.microsoft.com/office/drawing/2014/main" id="{1ABD1160-4EEA-139B-0200-5EEC25ED502B}"/>
              </a:ext>
            </a:extLst>
          </p:cNvPr>
          <p:cNvPicPr>
            <a:picLocks noChangeAspect="1"/>
          </p:cNvPicPr>
          <p:nvPr/>
        </p:nvPicPr>
        <p:blipFill>
          <a:blip r:embed="rId3"/>
          <a:stretch>
            <a:fillRect/>
          </a:stretch>
        </p:blipFill>
        <p:spPr>
          <a:xfrm>
            <a:off x="3119718" y="5678693"/>
            <a:ext cx="6508375" cy="1140282"/>
          </a:xfrm>
          <a:prstGeom prst="rect">
            <a:avLst/>
          </a:prstGeom>
        </p:spPr>
      </p:pic>
    </p:spTree>
    <p:extLst>
      <p:ext uri="{BB962C8B-B14F-4D97-AF65-F5344CB8AC3E}">
        <p14:creationId xmlns:p14="http://schemas.microsoft.com/office/powerpoint/2010/main" val="89817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317531-4A90-45FA-A255-D25703A5A5E1}"/>
              </a:ext>
            </a:extLst>
          </p:cNvPr>
          <p:cNvSpPr>
            <a:spLocks noGrp="1"/>
          </p:cNvSpPr>
          <p:nvPr>
            <p:ph type="title"/>
          </p:nvPr>
        </p:nvSpPr>
        <p:spPr/>
        <p:txBody>
          <a:bodyPr/>
          <a:lstStyle/>
          <a:p>
            <a:pPr algn="ctr"/>
            <a:r>
              <a:rPr lang="it-IT" dirty="0"/>
              <a:t> </a:t>
            </a:r>
            <a:r>
              <a:rPr lang="it-IT" b="1" dirty="0">
                <a:solidFill>
                  <a:schemeClr val="bg1"/>
                </a:solidFill>
              </a:rPr>
              <a:t>Giovanni Canestrini a Modena 1862 - 1869</a:t>
            </a:r>
          </a:p>
        </p:txBody>
      </p:sp>
      <p:pic>
        <p:nvPicPr>
          <p:cNvPr id="5" name="Segnaposto contenuto 4" descr="Immagine che contiene testo, uomo, persona, parete&#10;&#10;Descrizione generata automaticamente">
            <a:extLst>
              <a:ext uri="{FF2B5EF4-FFF2-40B4-BE49-F238E27FC236}">
                <a16:creationId xmlns:a16="http://schemas.microsoft.com/office/drawing/2014/main" id="{43FAE23C-3BEE-47FA-A731-7FF59173AB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472" y="2039293"/>
            <a:ext cx="3330407" cy="4287900"/>
          </a:xfrm>
        </p:spPr>
      </p:pic>
      <p:pic>
        <p:nvPicPr>
          <p:cNvPr id="1026" name="Picture 2" descr="History">
            <a:extLst>
              <a:ext uri="{FF2B5EF4-FFF2-40B4-BE49-F238E27FC236}">
                <a16:creationId xmlns:a16="http://schemas.microsoft.com/office/drawing/2014/main" id="{9CF62A3F-7439-44FA-EE28-F8BA733569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27" t="9211" r="7653" b="9978"/>
          <a:stretch/>
        </p:blipFill>
        <p:spPr bwMode="auto">
          <a:xfrm>
            <a:off x="5055534" y="2075579"/>
            <a:ext cx="3007486" cy="4287900"/>
          </a:xfrm>
          <a:prstGeom prst="rect">
            <a:avLst/>
          </a:prstGeom>
          <a:noFill/>
          <a:extLst>
            <a:ext uri="{909E8E84-426E-40DD-AFC4-6F175D3DCCD1}">
              <a14:hiddenFill xmlns:a14="http://schemas.microsoft.com/office/drawing/2010/main">
                <a:solidFill>
                  <a:srgbClr val="FFFFFF"/>
                </a:solidFill>
              </a14:hiddenFill>
            </a:ext>
          </a:extLst>
        </p:spPr>
      </p:pic>
      <p:pic>
        <p:nvPicPr>
          <p:cNvPr id="3" name="Segnaposto contenuto 4">
            <a:extLst>
              <a:ext uri="{FF2B5EF4-FFF2-40B4-BE49-F238E27FC236}">
                <a16:creationId xmlns:a16="http://schemas.microsoft.com/office/drawing/2014/main" id="{EFCA60CA-6DCF-953D-872E-01BA960B9E70}"/>
              </a:ext>
            </a:extLst>
          </p:cNvPr>
          <p:cNvPicPr>
            <a:picLocks noChangeAspect="1"/>
          </p:cNvPicPr>
          <p:nvPr/>
        </p:nvPicPr>
        <p:blipFill>
          <a:blip r:embed="rId4"/>
          <a:srcRect l="4144" t="3329" r="5948" b="6526"/>
          <a:stretch/>
        </p:blipFill>
        <p:spPr>
          <a:xfrm>
            <a:off x="9042400" y="2060475"/>
            <a:ext cx="2651419" cy="4299910"/>
          </a:xfrm>
          <a:prstGeom prst="rect">
            <a:avLst/>
          </a:prstGeom>
        </p:spPr>
      </p:pic>
      <p:sp>
        <p:nvSpPr>
          <p:cNvPr id="4" name="CasellaDiTesto 3">
            <a:extLst>
              <a:ext uri="{FF2B5EF4-FFF2-40B4-BE49-F238E27FC236}">
                <a16:creationId xmlns:a16="http://schemas.microsoft.com/office/drawing/2014/main" id="{692443EC-5021-F4E8-1E2A-FEAC323DE4EA}"/>
              </a:ext>
            </a:extLst>
          </p:cNvPr>
          <p:cNvSpPr txBox="1"/>
          <p:nvPr/>
        </p:nvSpPr>
        <p:spPr>
          <a:xfrm>
            <a:off x="1828801" y="6471920"/>
            <a:ext cx="1188719" cy="369332"/>
          </a:xfrm>
          <a:prstGeom prst="rect">
            <a:avLst/>
          </a:prstGeom>
          <a:noFill/>
        </p:spPr>
        <p:txBody>
          <a:bodyPr wrap="square" rtlCol="0">
            <a:spAutoFit/>
          </a:bodyPr>
          <a:lstStyle/>
          <a:p>
            <a:r>
              <a:rPr lang="it-IT" dirty="0">
                <a:solidFill>
                  <a:schemeClr val="bg1"/>
                </a:solidFill>
              </a:rPr>
              <a:t>Canestrini</a:t>
            </a:r>
          </a:p>
        </p:txBody>
      </p:sp>
      <p:sp>
        <p:nvSpPr>
          <p:cNvPr id="6" name="CasellaDiTesto 5">
            <a:extLst>
              <a:ext uri="{FF2B5EF4-FFF2-40B4-BE49-F238E27FC236}">
                <a16:creationId xmlns:a16="http://schemas.microsoft.com/office/drawing/2014/main" id="{FFC23D87-D001-1EF0-E301-68D65DD6AE7D}"/>
              </a:ext>
            </a:extLst>
          </p:cNvPr>
          <p:cNvSpPr txBox="1"/>
          <p:nvPr/>
        </p:nvSpPr>
        <p:spPr>
          <a:xfrm rot="10800000" flipV="1">
            <a:off x="5577840" y="6492875"/>
            <a:ext cx="1564640" cy="369332"/>
          </a:xfrm>
          <a:prstGeom prst="rect">
            <a:avLst/>
          </a:prstGeom>
          <a:noFill/>
        </p:spPr>
        <p:txBody>
          <a:bodyPr wrap="square" rtlCol="0">
            <a:spAutoFit/>
          </a:bodyPr>
          <a:lstStyle/>
          <a:p>
            <a:pPr algn="ctr"/>
            <a:r>
              <a:rPr lang="it-IT" dirty="0" err="1">
                <a:solidFill>
                  <a:schemeClr val="bg1"/>
                </a:solidFill>
              </a:rPr>
              <a:t>Kner</a:t>
            </a:r>
            <a:endParaRPr lang="it-IT" dirty="0">
              <a:solidFill>
                <a:schemeClr val="bg1"/>
              </a:solidFill>
            </a:endParaRPr>
          </a:p>
        </p:txBody>
      </p:sp>
      <p:sp>
        <p:nvSpPr>
          <p:cNvPr id="7" name="CasellaDiTesto 6">
            <a:extLst>
              <a:ext uri="{FF2B5EF4-FFF2-40B4-BE49-F238E27FC236}">
                <a16:creationId xmlns:a16="http://schemas.microsoft.com/office/drawing/2014/main" id="{241154FF-F884-5402-6376-78810E863376}"/>
              </a:ext>
            </a:extLst>
          </p:cNvPr>
          <p:cNvSpPr txBox="1"/>
          <p:nvPr/>
        </p:nvSpPr>
        <p:spPr>
          <a:xfrm>
            <a:off x="9479280" y="6471920"/>
            <a:ext cx="1874520" cy="369332"/>
          </a:xfrm>
          <a:prstGeom prst="rect">
            <a:avLst/>
          </a:prstGeom>
          <a:noFill/>
        </p:spPr>
        <p:txBody>
          <a:bodyPr wrap="square" rtlCol="0">
            <a:spAutoFit/>
          </a:bodyPr>
          <a:lstStyle/>
          <a:p>
            <a:pPr algn="ctr"/>
            <a:r>
              <a:rPr lang="it-IT" dirty="0">
                <a:solidFill>
                  <a:schemeClr val="bg1"/>
                </a:solidFill>
              </a:rPr>
              <a:t>Lessona</a:t>
            </a:r>
          </a:p>
        </p:txBody>
      </p:sp>
    </p:spTree>
    <p:extLst>
      <p:ext uri="{BB962C8B-B14F-4D97-AF65-F5344CB8AC3E}">
        <p14:creationId xmlns:p14="http://schemas.microsoft.com/office/powerpoint/2010/main" val="3447350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pic>
        <p:nvPicPr>
          <p:cNvPr id="9" name="Segnaposto contenuto 8">
            <a:extLst>
              <a:ext uri="{FF2B5EF4-FFF2-40B4-BE49-F238E27FC236}">
                <a16:creationId xmlns:a16="http://schemas.microsoft.com/office/drawing/2014/main" id="{D037E44D-D608-3706-D7AC-6F1D0BB33F4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t="4898"/>
          <a:stretch/>
        </p:blipFill>
        <p:spPr>
          <a:xfrm rot="5400000">
            <a:off x="289612" y="1663145"/>
            <a:ext cx="5846763" cy="3794298"/>
          </a:xfrm>
          <a:prstGeom prst="rect">
            <a:avLst/>
          </a:prstGeom>
        </p:spPr>
      </p:pic>
      <p:pic>
        <p:nvPicPr>
          <p:cNvPr id="11" name="Immagine 10">
            <a:extLst>
              <a:ext uri="{FF2B5EF4-FFF2-40B4-BE49-F238E27FC236}">
                <a16:creationId xmlns:a16="http://schemas.microsoft.com/office/drawing/2014/main" id="{1A8CD53E-4829-0BBB-CC53-ED625A826471}"/>
              </a:ext>
            </a:extLst>
          </p:cNvPr>
          <p:cNvPicPr>
            <a:picLocks noChangeAspect="1"/>
          </p:cNvPicPr>
          <p:nvPr/>
        </p:nvPicPr>
        <p:blipFill>
          <a:blip r:embed="rId4"/>
          <a:srcRect l="3306" t="1532"/>
          <a:stretch/>
        </p:blipFill>
        <p:spPr>
          <a:xfrm>
            <a:off x="7504612" y="636912"/>
            <a:ext cx="4098776" cy="5846764"/>
          </a:xfrm>
          <a:prstGeom prst="rect">
            <a:avLst/>
          </a:prstGeom>
        </p:spPr>
      </p:pic>
    </p:spTree>
    <p:extLst>
      <p:ext uri="{BB962C8B-B14F-4D97-AF65-F5344CB8AC3E}">
        <p14:creationId xmlns:p14="http://schemas.microsoft.com/office/powerpoint/2010/main" val="10980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D32B3A-19FE-0B03-6FF2-D25D1E2DAC91}"/>
              </a:ext>
            </a:extLst>
          </p:cNvPr>
          <p:cNvSpPr>
            <a:spLocks noGrp="1"/>
          </p:cNvSpPr>
          <p:nvPr>
            <p:ph type="title"/>
          </p:nvPr>
        </p:nvSpPr>
        <p:spPr>
          <a:xfrm>
            <a:off x="753035" y="365125"/>
            <a:ext cx="10600765" cy="807459"/>
          </a:xfrm>
        </p:spPr>
        <p:txBody>
          <a:bodyPr/>
          <a:lstStyle/>
          <a:p>
            <a:pPr algn="ctr"/>
            <a:r>
              <a:rPr lang="it-IT" dirty="0">
                <a:solidFill>
                  <a:schemeClr val="bg1"/>
                </a:solidFill>
              </a:rPr>
              <a:t>Francesco IV d’Austria-Este</a:t>
            </a:r>
          </a:p>
        </p:txBody>
      </p:sp>
      <p:pic>
        <p:nvPicPr>
          <p:cNvPr id="1026" name="Picture 2" descr="Ritratto di Francesco IV d'Austria d'Este – Ducato Estense">
            <a:extLst>
              <a:ext uri="{FF2B5EF4-FFF2-40B4-BE49-F238E27FC236}">
                <a16:creationId xmlns:a16="http://schemas.microsoft.com/office/drawing/2014/main" id="{6DC3848A-3143-8866-49EF-E40031E85F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0828" y="1225810"/>
            <a:ext cx="3764574" cy="550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91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83EB07-F03C-7D63-9DF4-A4C49EE23D02}"/>
              </a:ext>
            </a:extLst>
          </p:cNvPr>
          <p:cNvSpPr>
            <a:spLocks noGrp="1"/>
          </p:cNvSpPr>
          <p:nvPr>
            <p:ph type="title"/>
          </p:nvPr>
        </p:nvSpPr>
        <p:spPr>
          <a:xfrm>
            <a:off x="416560" y="365125"/>
            <a:ext cx="10937240" cy="823595"/>
          </a:xfrm>
        </p:spPr>
        <p:txBody>
          <a:bodyPr/>
          <a:lstStyle/>
          <a:p>
            <a:pPr algn="ctr"/>
            <a:r>
              <a:rPr lang="it-IT" dirty="0">
                <a:solidFill>
                  <a:schemeClr val="bg1"/>
                </a:solidFill>
              </a:rPr>
              <a:t>Paolo Gaddi</a:t>
            </a:r>
          </a:p>
        </p:txBody>
      </p:sp>
      <p:sp>
        <p:nvSpPr>
          <p:cNvPr id="3" name="Segnaposto contenuto 2">
            <a:extLst>
              <a:ext uri="{FF2B5EF4-FFF2-40B4-BE49-F238E27FC236}">
                <a16:creationId xmlns:a16="http://schemas.microsoft.com/office/drawing/2014/main" id="{B9BDA316-1F96-91D4-2735-A719F52CF363}"/>
              </a:ext>
            </a:extLst>
          </p:cNvPr>
          <p:cNvSpPr>
            <a:spLocks noGrp="1"/>
          </p:cNvSpPr>
          <p:nvPr>
            <p:ph idx="1"/>
          </p:nvPr>
        </p:nvSpPr>
        <p:spPr>
          <a:xfrm>
            <a:off x="3505200" y="1291750"/>
            <a:ext cx="8442960" cy="1822290"/>
          </a:xfrm>
        </p:spPr>
        <p:txBody>
          <a:bodyPr>
            <a:noAutofit/>
          </a:bodyPr>
          <a:lstStyle/>
          <a:p>
            <a:pPr algn="ctr"/>
            <a:r>
              <a:rPr lang="it-IT" sz="2000" b="0" i="0" dirty="0">
                <a:solidFill>
                  <a:schemeClr val="bg1"/>
                </a:solidFill>
                <a:effectLst/>
                <a:latin typeface="Avenir"/>
              </a:rPr>
              <a:t>Oltre all'insegnamento,  Gaddi svolse una notevole attività in favore dell'istituto di anatomia di Modena: incaricato dal Generali nel 1841 di riordinare il Museo di anatomia umana, incrementò la raccolta di pezzi anatomici arricchendola di oltre 300 reperti da lui stesso preparati, e nel 1860 organizzò un laboratorio annesso al museo onde consentire agli studiosi l'esame dei materiali istologici a forte ingrandimento. Per suo merito l'Università di Modena poté dotarsi di un museo etnografico-antropologico scientificamente ordinato, la prima struttura universitaria del genere, ammirata e lodata anche da Rudolf Virchow.</a:t>
            </a:r>
            <a:endParaRPr lang="it-IT" sz="2000" dirty="0">
              <a:solidFill>
                <a:schemeClr val="bg1"/>
              </a:solidFill>
            </a:endParaRPr>
          </a:p>
        </p:txBody>
      </p:sp>
      <p:pic>
        <p:nvPicPr>
          <p:cNvPr id="5" name="Immagine 4">
            <a:extLst>
              <a:ext uri="{FF2B5EF4-FFF2-40B4-BE49-F238E27FC236}">
                <a16:creationId xmlns:a16="http://schemas.microsoft.com/office/drawing/2014/main" id="{33BAD240-CBBD-3BDF-B53C-B03810746DE2}"/>
              </a:ext>
            </a:extLst>
          </p:cNvPr>
          <p:cNvPicPr>
            <a:picLocks noChangeAspect="1"/>
          </p:cNvPicPr>
          <p:nvPr/>
        </p:nvPicPr>
        <p:blipFill>
          <a:blip r:embed="rId2"/>
          <a:stretch>
            <a:fillRect/>
          </a:stretch>
        </p:blipFill>
        <p:spPr>
          <a:xfrm>
            <a:off x="947854" y="1219638"/>
            <a:ext cx="2211906" cy="5155690"/>
          </a:xfrm>
          <a:prstGeom prst="rect">
            <a:avLst/>
          </a:prstGeom>
        </p:spPr>
      </p:pic>
      <p:pic>
        <p:nvPicPr>
          <p:cNvPr id="7" name="Immagine 6">
            <a:extLst>
              <a:ext uri="{FF2B5EF4-FFF2-40B4-BE49-F238E27FC236}">
                <a16:creationId xmlns:a16="http://schemas.microsoft.com/office/drawing/2014/main" id="{C563513C-70D0-EF67-4024-5FA428BAC7B0}"/>
              </a:ext>
            </a:extLst>
          </p:cNvPr>
          <p:cNvPicPr>
            <a:picLocks noChangeAspect="1"/>
          </p:cNvPicPr>
          <p:nvPr/>
        </p:nvPicPr>
        <p:blipFill>
          <a:blip r:embed="rId3"/>
          <a:stretch>
            <a:fillRect/>
          </a:stretch>
        </p:blipFill>
        <p:spPr>
          <a:xfrm>
            <a:off x="5314278" y="4152183"/>
            <a:ext cx="5222179" cy="2383626"/>
          </a:xfrm>
          <a:prstGeom prst="rect">
            <a:avLst/>
          </a:prstGeom>
        </p:spPr>
      </p:pic>
    </p:spTree>
    <p:extLst>
      <p:ext uri="{BB962C8B-B14F-4D97-AF65-F5344CB8AC3E}">
        <p14:creationId xmlns:p14="http://schemas.microsoft.com/office/powerpoint/2010/main" val="2225852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860ECC-4FAB-6C9A-4643-5793364B82AF}"/>
              </a:ext>
            </a:extLst>
          </p:cNvPr>
          <p:cNvSpPr>
            <a:spLocks noGrp="1"/>
          </p:cNvSpPr>
          <p:nvPr>
            <p:ph type="title"/>
          </p:nvPr>
        </p:nvSpPr>
        <p:spPr/>
        <p:txBody>
          <a:bodyPr/>
          <a:lstStyle/>
          <a:p>
            <a:pPr algn="ctr"/>
            <a:r>
              <a:rPr lang="it-IT" dirty="0">
                <a:solidFill>
                  <a:schemeClr val="bg1"/>
                </a:solidFill>
              </a:rPr>
              <a:t>Carlo Boni, Francesco Coppi, Enrico Morselli</a:t>
            </a:r>
          </a:p>
        </p:txBody>
      </p:sp>
      <p:pic>
        <p:nvPicPr>
          <p:cNvPr id="5" name="Segnaposto contenuto 4">
            <a:extLst>
              <a:ext uri="{FF2B5EF4-FFF2-40B4-BE49-F238E27FC236}">
                <a16:creationId xmlns:a16="http://schemas.microsoft.com/office/drawing/2014/main" id="{5129CEEA-B054-EAEA-359B-092C367A591E}"/>
              </a:ext>
            </a:extLst>
          </p:cNvPr>
          <p:cNvPicPr>
            <a:picLocks noGrp="1" noChangeAspect="1"/>
          </p:cNvPicPr>
          <p:nvPr>
            <p:ph idx="1"/>
          </p:nvPr>
        </p:nvPicPr>
        <p:blipFill>
          <a:blip r:embed="rId2"/>
          <a:stretch>
            <a:fillRect/>
          </a:stretch>
        </p:blipFill>
        <p:spPr>
          <a:xfrm>
            <a:off x="1005840" y="2168525"/>
            <a:ext cx="2530023" cy="3665538"/>
          </a:xfrm>
        </p:spPr>
      </p:pic>
      <p:pic>
        <p:nvPicPr>
          <p:cNvPr id="2050" name="Picture 2" descr="Francesco Coppi - Wikipedia">
            <a:extLst>
              <a:ext uri="{FF2B5EF4-FFF2-40B4-BE49-F238E27FC236}">
                <a16:creationId xmlns:a16="http://schemas.microsoft.com/office/drawing/2014/main" id="{29033C14-C786-F8B6-880F-B2FAE3FA5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478" y="2192422"/>
            <a:ext cx="2615954" cy="3662335"/>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5D96C8E9-3ED5-4835-9CCE-2ACF6074B57C}"/>
              </a:ext>
            </a:extLst>
          </p:cNvPr>
          <p:cNvPicPr>
            <a:picLocks noChangeAspect="1"/>
          </p:cNvPicPr>
          <p:nvPr/>
        </p:nvPicPr>
        <p:blipFill>
          <a:blip r:embed="rId4"/>
          <a:stretch>
            <a:fillRect/>
          </a:stretch>
        </p:blipFill>
        <p:spPr>
          <a:xfrm>
            <a:off x="8279619" y="2192422"/>
            <a:ext cx="2642674" cy="3651185"/>
          </a:xfrm>
          <a:prstGeom prst="rect">
            <a:avLst/>
          </a:prstGeom>
        </p:spPr>
      </p:pic>
    </p:spTree>
    <p:extLst>
      <p:ext uri="{BB962C8B-B14F-4D97-AF65-F5344CB8AC3E}">
        <p14:creationId xmlns:p14="http://schemas.microsoft.com/office/powerpoint/2010/main" val="226390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A96862-49CC-4C86-9104-05755A51A716}"/>
              </a:ext>
            </a:extLst>
          </p:cNvPr>
          <p:cNvSpPr>
            <a:spLocks noGrp="1"/>
          </p:cNvSpPr>
          <p:nvPr>
            <p:ph type="title"/>
          </p:nvPr>
        </p:nvSpPr>
        <p:spPr>
          <a:xfrm>
            <a:off x="0" y="34338"/>
            <a:ext cx="7772486" cy="1006998"/>
          </a:xfrm>
        </p:spPr>
        <p:txBody>
          <a:bodyPr>
            <a:noAutofit/>
          </a:bodyPr>
          <a:lstStyle/>
          <a:p>
            <a:endParaRPr lang="it-IT" sz="2800" b="1" dirty="0">
              <a:solidFill>
                <a:srgbClr val="C00000"/>
              </a:solidFill>
            </a:endParaRPr>
          </a:p>
        </p:txBody>
      </p:sp>
      <p:pic>
        <p:nvPicPr>
          <p:cNvPr id="7" name="Immagine 6" descr="Immagine che contiene testo&#10;&#10;Descrizione generata automaticamente">
            <a:extLst>
              <a:ext uri="{FF2B5EF4-FFF2-40B4-BE49-F238E27FC236}">
                <a16:creationId xmlns:a16="http://schemas.microsoft.com/office/drawing/2014/main" id="{B801F34A-B4C5-46A6-9FA1-DF6789315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708"/>
            <a:ext cx="9103360" cy="6501293"/>
          </a:xfrm>
          <a:prstGeom prst="rect">
            <a:avLst/>
          </a:prstGeom>
        </p:spPr>
      </p:pic>
      <p:sp>
        <p:nvSpPr>
          <p:cNvPr id="9" name="Segnaposto contenuto 8">
            <a:extLst>
              <a:ext uri="{FF2B5EF4-FFF2-40B4-BE49-F238E27FC236}">
                <a16:creationId xmlns:a16="http://schemas.microsoft.com/office/drawing/2014/main" id="{3F7C3905-7F1B-45B6-9453-2F1B5BA996F0}"/>
              </a:ext>
            </a:extLst>
          </p:cNvPr>
          <p:cNvSpPr>
            <a:spLocks noGrp="1"/>
          </p:cNvSpPr>
          <p:nvPr>
            <p:ph idx="1"/>
          </p:nvPr>
        </p:nvSpPr>
        <p:spPr>
          <a:xfrm>
            <a:off x="9448800" y="1137920"/>
            <a:ext cx="2611120" cy="5161280"/>
          </a:xfrm>
        </p:spPr>
        <p:txBody>
          <a:bodyPr/>
          <a:lstStyle/>
          <a:p>
            <a:pPr marL="0" indent="0">
              <a:buNone/>
            </a:pPr>
            <a:r>
              <a:rPr lang="it-IT" b="1" dirty="0">
                <a:solidFill>
                  <a:schemeClr val="bg1"/>
                </a:solidFill>
              </a:rPr>
              <a:t>Diploma di Socio Onorario della Società dei Naturalisti  di Darwin  </a:t>
            </a:r>
          </a:p>
          <a:p>
            <a:endParaRPr lang="it-IT" dirty="0"/>
          </a:p>
        </p:txBody>
      </p:sp>
    </p:spTree>
    <p:extLst>
      <p:ext uri="{BB962C8B-B14F-4D97-AF65-F5344CB8AC3E}">
        <p14:creationId xmlns:p14="http://schemas.microsoft.com/office/powerpoint/2010/main" val="409869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78AA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B1EFFE-8552-415A-B9E0-150EB953B335}"/>
              </a:ext>
            </a:extLst>
          </p:cNvPr>
          <p:cNvSpPr>
            <a:spLocks noGrp="1"/>
          </p:cNvSpPr>
          <p:nvPr>
            <p:ph type="title"/>
          </p:nvPr>
        </p:nvSpPr>
        <p:spPr/>
        <p:txBody>
          <a:bodyPr/>
          <a:lstStyle/>
          <a:p>
            <a:pPr algn="ctr"/>
            <a:r>
              <a:rPr lang="it-IT" dirty="0">
                <a:solidFill>
                  <a:schemeClr val="bg1"/>
                </a:solidFill>
              </a:rPr>
              <a:t>Muratori (1672-1750), Tiraboschi (1731-1794)  Mons. Celestino </a:t>
            </a:r>
            <a:r>
              <a:rPr lang="it-IT" dirty="0" err="1">
                <a:solidFill>
                  <a:schemeClr val="bg1"/>
                </a:solidFill>
              </a:rPr>
              <a:t>Cavedoni</a:t>
            </a:r>
            <a:r>
              <a:rPr lang="it-IT" dirty="0">
                <a:solidFill>
                  <a:schemeClr val="bg1"/>
                </a:solidFill>
              </a:rPr>
              <a:t> (1795-1865)</a:t>
            </a:r>
          </a:p>
        </p:txBody>
      </p:sp>
      <p:pic>
        <p:nvPicPr>
          <p:cNvPr id="5" name="Segnaposto contenuto 4" descr="Immagine che contiene testo, persona, uomo, tuta&#10;&#10;Descrizione generata automaticamente">
            <a:extLst>
              <a:ext uri="{FF2B5EF4-FFF2-40B4-BE49-F238E27FC236}">
                <a16:creationId xmlns:a16="http://schemas.microsoft.com/office/drawing/2014/main" id="{9D17ABBE-F970-4D05-A04A-945A3D4E73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8988" y="1855750"/>
            <a:ext cx="4496697" cy="4188000"/>
          </a:xfrm>
        </p:spPr>
      </p:pic>
      <p:pic>
        <p:nvPicPr>
          <p:cNvPr id="2052" name="Picture 4" descr="Profile for Ludovico Antonio Muratori">
            <a:extLst>
              <a:ext uri="{FF2B5EF4-FFF2-40B4-BE49-F238E27FC236}">
                <a16:creationId xmlns:a16="http://schemas.microsoft.com/office/drawing/2014/main" id="{4215C996-778C-D04E-63BD-3D77E26C3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51" y="1847784"/>
            <a:ext cx="2990823" cy="41872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rolamo Tiraboschi - Wikipedia">
            <a:extLst>
              <a:ext uri="{FF2B5EF4-FFF2-40B4-BE49-F238E27FC236}">
                <a16:creationId xmlns:a16="http://schemas.microsoft.com/office/drawing/2014/main" id="{8B3FE0DF-208B-EA74-6537-4F3C10F03D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96" r="5017"/>
          <a:stretch/>
        </p:blipFill>
        <p:spPr bwMode="auto">
          <a:xfrm>
            <a:off x="3528509" y="1871830"/>
            <a:ext cx="3388659" cy="416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11119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730</Words>
  <Application>Microsoft Office PowerPoint</Application>
  <PresentationFormat>Widescreen</PresentationFormat>
  <Paragraphs>32</Paragraphs>
  <Slides>19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19</vt:i4>
      </vt:variant>
    </vt:vector>
  </HeadingPairs>
  <TitlesOfParts>
    <vt:vector size="25" baseType="lpstr">
      <vt:lpstr>Arial</vt:lpstr>
      <vt:lpstr>Avenir</vt:lpstr>
      <vt:lpstr>Calibri</vt:lpstr>
      <vt:lpstr>Calibri Light</vt:lpstr>
      <vt:lpstr>Google Sans</vt:lpstr>
      <vt:lpstr>Tema di Office</vt:lpstr>
      <vt:lpstr>Presentazione standard di PowerPoint</vt:lpstr>
      <vt:lpstr>Presentazione standard di PowerPoint</vt:lpstr>
      <vt:lpstr> Giovanni Canestrini a Modena 1862 - 1869</vt:lpstr>
      <vt:lpstr>Presentazione standard di PowerPoint</vt:lpstr>
      <vt:lpstr>Francesco IV d’Austria-Este</vt:lpstr>
      <vt:lpstr>Paolo Gaddi</vt:lpstr>
      <vt:lpstr>Carlo Boni, Francesco Coppi, Enrico Morselli</vt:lpstr>
      <vt:lpstr>Presentazione standard di PowerPoint</vt:lpstr>
      <vt:lpstr>Muratori (1672-1750), Tiraboschi (1731-1794)  Mons. Celestino Cavedoni (1795-1865)</vt:lpstr>
      <vt:lpstr>Jacques Boucher de Crèvecœur de Perthes (1788-1868)</vt:lpstr>
      <vt:lpstr>Lettera al Sindaco di Modena Carlo Sandonnini 12 luglio 1863</vt:lpstr>
      <vt:lpstr>Presentazione standard di PowerPoint</vt:lpstr>
      <vt:lpstr>Risposta del Sindaco di Modena, 14 luglio 1863</vt:lpstr>
      <vt:lpstr>Crani da Gorzano e San Polo</vt:lpstr>
      <vt:lpstr>Presentazione standard di PowerPoint</vt:lpstr>
      <vt:lpstr>Presentazione standard di PowerPoint</vt:lpstr>
      <vt:lpstr>Dall’Introduzione de Sull’Origine della Specie Traduzione di Canestrini e Salimbeni (1864)</vt:lpstr>
      <vt:lpstr>Presentazione standard di PowerPoint</vt:lpstr>
      <vt:lpstr>Crani di Engis e di Neanderthal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Lettera al Sindaco di Modena Carlo Sandonnini 12 luglio 1863</dc:title>
  <dc:creator>andrea.cardarelli@uniroma1.it</dc:creator>
  <cp:lastModifiedBy>Andrea Cardarelli</cp:lastModifiedBy>
  <cp:revision>33</cp:revision>
  <dcterms:created xsi:type="dcterms:W3CDTF">2021-03-21T10:41:42Z</dcterms:created>
  <dcterms:modified xsi:type="dcterms:W3CDTF">2025-04-11T12:06:33Z</dcterms:modified>
</cp:coreProperties>
</file>